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81"/>
  </p:notesMasterIdLst>
  <p:sldIdLst>
    <p:sldId id="256" r:id="rId3"/>
    <p:sldId id="357" r:id="rId4"/>
    <p:sldId id="358" r:id="rId5"/>
    <p:sldId id="359" r:id="rId6"/>
    <p:sldId id="257" r:id="rId7"/>
    <p:sldId id="325" r:id="rId8"/>
    <p:sldId id="326" r:id="rId9"/>
    <p:sldId id="327" r:id="rId10"/>
    <p:sldId id="258" r:id="rId11"/>
    <p:sldId id="308" r:id="rId12"/>
    <p:sldId id="310" r:id="rId13"/>
    <p:sldId id="329" r:id="rId14"/>
    <p:sldId id="328" r:id="rId15"/>
    <p:sldId id="259" r:id="rId16"/>
    <p:sldId id="264" r:id="rId17"/>
    <p:sldId id="361" r:id="rId18"/>
    <p:sldId id="260" r:id="rId19"/>
    <p:sldId id="261" r:id="rId20"/>
    <p:sldId id="334" r:id="rId21"/>
    <p:sldId id="335" r:id="rId22"/>
    <p:sldId id="330" r:id="rId23"/>
    <p:sldId id="269" r:id="rId24"/>
    <p:sldId id="333" r:id="rId25"/>
    <p:sldId id="319" r:id="rId26"/>
    <p:sldId id="320" r:id="rId27"/>
    <p:sldId id="321" r:id="rId28"/>
    <p:sldId id="322" r:id="rId29"/>
    <p:sldId id="323" r:id="rId30"/>
    <p:sldId id="336" r:id="rId31"/>
    <p:sldId id="270" r:id="rId32"/>
    <p:sldId id="263" r:id="rId33"/>
    <p:sldId id="360" r:id="rId34"/>
    <p:sldId id="339" r:id="rId35"/>
    <p:sldId id="272" r:id="rId36"/>
    <p:sldId id="273" r:id="rId37"/>
    <p:sldId id="340" r:id="rId38"/>
    <p:sldId id="311" r:id="rId39"/>
    <p:sldId id="338" r:id="rId40"/>
    <p:sldId id="274" r:id="rId41"/>
    <p:sldId id="337" r:id="rId42"/>
    <p:sldId id="312" r:id="rId43"/>
    <p:sldId id="290" r:id="rId44"/>
    <p:sldId id="344" r:id="rId45"/>
    <p:sldId id="275" r:id="rId46"/>
    <p:sldId id="341" r:id="rId47"/>
    <p:sldId id="276" r:id="rId48"/>
    <p:sldId id="342" r:id="rId49"/>
    <p:sldId id="346" r:id="rId50"/>
    <p:sldId id="279" r:id="rId51"/>
    <p:sldId id="364" r:id="rId52"/>
    <p:sldId id="280" r:id="rId53"/>
    <p:sldId id="348" r:id="rId54"/>
    <p:sldId id="313" r:id="rId55"/>
    <p:sldId id="281" r:id="rId56"/>
    <p:sldId id="282" r:id="rId57"/>
    <p:sldId id="291" r:id="rId58"/>
    <p:sldId id="288" r:id="rId59"/>
    <p:sldId id="286" r:id="rId60"/>
    <p:sldId id="292" r:id="rId61"/>
    <p:sldId id="365" r:id="rId62"/>
    <p:sldId id="293" r:id="rId63"/>
    <p:sldId id="294" r:id="rId64"/>
    <p:sldId id="296" r:id="rId65"/>
    <p:sldId id="315" r:id="rId66"/>
    <p:sldId id="352" r:id="rId67"/>
    <p:sldId id="350" r:id="rId68"/>
    <p:sldId id="297" r:id="rId69"/>
    <p:sldId id="353" r:id="rId70"/>
    <p:sldId id="299" r:id="rId71"/>
    <p:sldId id="363" r:id="rId72"/>
    <p:sldId id="300" r:id="rId73"/>
    <p:sldId id="302" r:id="rId74"/>
    <p:sldId id="354" r:id="rId75"/>
    <p:sldId id="355" r:id="rId76"/>
    <p:sldId id="303" r:id="rId77"/>
    <p:sldId id="304" r:id="rId78"/>
    <p:sldId id="317" r:id="rId79"/>
    <p:sldId id="305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996633"/>
    <a:srgbClr val="00FF00"/>
    <a:srgbClr val="FF00FF"/>
    <a:srgbClr val="FF0066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95340" autoAdjust="0"/>
  </p:normalViewPr>
  <p:slideViewPr>
    <p:cSldViewPr>
      <p:cViewPr varScale="1">
        <p:scale>
          <a:sx n="70" d="100"/>
          <a:sy n="70" d="100"/>
        </p:scale>
        <p:origin x="6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1606A-4C38-44E5-8483-C66095A482D4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25A00-50B7-447E-A809-A57ABCD7A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Andhra</a:t>
            </a:r>
            <a:r>
              <a:rPr lang="en-US" baseline="0" dirty="0" smtClean="0"/>
              <a:t> Christian College, Guntur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5A00-50B7-447E-A809-A57ABCD7A6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5A00-50B7-447E-A809-A57ABCD7A6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9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194B-DBE6-4995-9D58-F81D669D68F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9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25A00-50B7-447E-A809-A57ABCD7A6C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9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6194B-DBE6-4995-9D58-F81D669D68F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FBDDF55-E6F0-4361-88DC-FB58F3E4F149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BE36-F053-4649-B44F-5D9BAEEE14F2}" type="datetime5">
              <a:rPr lang="en-US" smtClean="0"/>
              <a:t>26-Jul-24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83FF-08F9-4881-97A1-2FBAFBCA326B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7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9431-6D61-421A-B69B-CC04994A909A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4-2BE5-49A2-894D-1F10187A1E2C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55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189B-3607-4F15-8ADF-7EA133DD24CA}" type="datetime5">
              <a:rPr lang="en-US" smtClean="0"/>
              <a:t>26-Jul-24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585D-C6CD-44FD-9548-9DE667FB629B}" type="datetime5">
              <a:rPr lang="en-US" smtClean="0"/>
              <a:t>26-Jul-24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1C9045C-31EA-43D0-A98F-C0774E7C9A35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6F51-CAA1-496D-8793-F08437FB4923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0AC-2BD0-4E57-B5E5-2314DDA8B08A}" type="datetime5">
              <a:rPr lang="en-US" smtClean="0"/>
              <a:t>26-Jul-24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FBF3-C1C8-42F2-919E-1400ACAB9B81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3DCE-F6C1-4DFE-B507-6BE518B14C33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AC78-076C-4053-AF13-AF24DC7D93B0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F1D5-464F-4293-AD64-B99C7BAC6D4C}" type="datetime5">
              <a:rPr lang="en-US" smtClean="0"/>
              <a:t>26-Jul-24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AF54-193E-4F4E-8461-B6C496A5BA6F}" type="datetime5">
              <a:rPr lang="en-US" smtClean="0"/>
              <a:t>26-Jul-24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E29D-2872-46EC-AC6D-10526FD93157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4CC9-6105-409A-8C3C-E00145FD158A}" type="datetime5">
              <a:rPr lang="en-US" smtClean="0"/>
              <a:t>26-Jul-24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2797-94B8-4C1C-82FA-6E312AEC5C05}" type="datetime5">
              <a:rPr lang="en-US" smtClean="0"/>
              <a:t>26-Jul-24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6E7F-39B6-40A3-A170-0CBD5AE8C9D3}" type="datetime5">
              <a:rPr lang="en-US" smtClean="0"/>
              <a:t>26-Jul-24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2340-0DE5-4CD8-943C-113B98412923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154-96CE-4072-8F76-A93DB0BCBDFE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93C1-A251-4C29-9BB6-C34ACE99D663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3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158B-7270-45C0-8A47-65F5FBEEA653}" type="datetime5">
              <a:rPr lang="en-US" smtClean="0"/>
              <a:t>26-Jul-24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6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772D-EA5E-408E-9A5F-D8BA533A3D03}" type="datetime5">
              <a:rPr lang="en-US" smtClean="0"/>
              <a:t>26-Jul-24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3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FACB-43D6-45AE-882E-2B76E4803587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D577-43A4-4594-8A54-866C072C0591}" type="datetime5">
              <a:rPr lang="en-US" smtClean="0"/>
              <a:t>26-Jul-24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2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3646-8795-4EC0-84ED-FF57046ADF94}" type="datetime5">
              <a:rPr lang="en-US" smtClean="0"/>
              <a:t>26-Jul-24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E516-7EDD-489B-9AB7-C336C38EFDB7}" type="datetime5">
              <a:rPr lang="en-US" smtClean="0"/>
              <a:t>26-Jul-24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1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0C0131B-58C0-4626-8598-17AC93FF8905}" type="datetime5">
              <a:rPr lang="en-US" smtClean="0"/>
              <a:t>26-Jul-24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A3BADD-A93C-4965-ACFA-57446EC7C175}" type="datetime5">
              <a:rPr lang="en-US" smtClean="0"/>
              <a:t>26-Jul-24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BE094A-6780-460E-9791-D3A0E500E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B441-FA8F-4B16-82B6-5B236C54827F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22885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B050"/>
                </a:solidFill>
              </a:rPr>
              <a:t/>
            </a:r>
            <a:br>
              <a:rPr lang="en-US" sz="5300" b="1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Chapter: 4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6700" b="1" dirty="0" smtClean="0">
                <a:solidFill>
                  <a:srgbClr val="00B050"/>
                </a:solidFill>
              </a:rPr>
              <a:t>PHOTOSYNTHESIS</a:t>
            </a:r>
            <a:br>
              <a:rPr lang="en-US" sz="6700" b="1" dirty="0" smtClean="0">
                <a:solidFill>
                  <a:srgbClr val="00B050"/>
                </a:solidFill>
              </a:rPr>
            </a:b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232762"/>
            <a:ext cx="3962400" cy="457200"/>
          </a:xfrm>
        </p:spPr>
        <p:txBody>
          <a:bodyPr/>
          <a:lstStyle/>
          <a:p>
            <a:pPr algn="ctr"/>
            <a:r>
              <a:rPr lang="en-US" sz="1800" dirty="0" err="1" smtClean="0">
                <a:solidFill>
                  <a:srgbClr val="0000CC"/>
                </a:solidFill>
              </a:rPr>
              <a:t>Dr.Ezra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err="1" smtClean="0">
                <a:solidFill>
                  <a:srgbClr val="0000CC"/>
                </a:solidFill>
              </a:rPr>
              <a:t>V.Sekhar.A.C.College</a:t>
            </a:r>
            <a:r>
              <a:rPr lang="en-US" sz="1800" dirty="0" smtClean="0">
                <a:solidFill>
                  <a:srgbClr val="0000CC"/>
                </a:solidFill>
              </a:rPr>
              <a:t>, 2023-24</a:t>
            </a:r>
            <a:endParaRPr lang="en-US" sz="1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1219200" cy="365125"/>
          </a:xfrm>
        </p:spPr>
        <p:txBody>
          <a:bodyPr/>
          <a:lstStyle/>
          <a:p>
            <a:pPr algn="ctr"/>
            <a:fld id="{20CDC5D5-A323-4BC1-9108-EAF4914F587A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2946" name="Picture 2" descr="https://researchthetopic.wikispaces.com/file/view/MPA%20Joseph%20Priestley%20experiment.png/452770564/399x315/MPA%20Joseph%20Priestley%20experi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705600" cy="632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D2D8-3E4A-48D3-9223-DE216174D63F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14290"/>
            <a:ext cx="8839200" cy="61247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31775" indent="-231775" algn="just" defTabSz="403225">
              <a:buAutoNum type="arabicPeriod" startAt="2"/>
            </a:pPr>
            <a:r>
              <a:rPr lang="en-US" sz="2800" b="1" dirty="0" smtClean="0">
                <a:solidFill>
                  <a:srgbClr val="FF0000"/>
                </a:solidFill>
              </a:rPr>
              <a:t>Jan </a:t>
            </a:r>
            <a:r>
              <a:rPr lang="en-US" sz="2800" b="1" dirty="0" err="1" smtClean="0">
                <a:solidFill>
                  <a:srgbClr val="FF0000"/>
                </a:solidFill>
              </a:rPr>
              <a:t>Ingenhousz</a:t>
            </a:r>
            <a:r>
              <a:rPr lang="en-US" sz="2800" b="1" dirty="0" smtClean="0">
                <a:solidFill>
                  <a:srgbClr val="FF0000"/>
                </a:solidFill>
              </a:rPr>
              <a:t> (1730-1799): </a:t>
            </a:r>
          </a:p>
          <a:p>
            <a:pPr marL="231775" indent="-231775" algn="just" defTabSz="403225"/>
            <a:r>
              <a:rPr lang="en-US" sz="2800" b="1" dirty="0" smtClean="0">
                <a:solidFill>
                  <a:srgbClr val="FF0066"/>
                </a:solidFill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</a:rPr>
              <a:t>Proved that sunlight is essential for photosynthesis &amp; green plants purifies the air by releasing O</a:t>
            </a:r>
            <a:r>
              <a:rPr lang="en-US" b="1" dirty="0" smtClean="0">
                <a:solidFill>
                  <a:srgbClr val="7030A0"/>
                </a:solidFill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</a:p>
          <a:p>
            <a:pPr marL="231775" indent="-231775" algn="just" defTabSz="403225"/>
            <a:r>
              <a:rPr lang="en-US" sz="2800" b="1" dirty="0" smtClean="0">
                <a:solidFill>
                  <a:srgbClr val="FF0000"/>
                </a:solidFill>
              </a:rPr>
              <a:t>3. Julius Van Sachs (1854): </a:t>
            </a:r>
          </a:p>
          <a:p>
            <a:pPr marL="231775" indent="-231775" algn="just" defTabSz="403225"/>
            <a:r>
              <a:rPr lang="en-US" sz="2800" b="1" dirty="0" smtClean="0">
                <a:solidFill>
                  <a:srgbClr val="00B050"/>
                </a:solidFill>
              </a:rPr>
              <a:t>	Proved that green parts produce </a:t>
            </a:r>
            <a:r>
              <a:rPr lang="en-US" sz="2800" b="1" dirty="0" smtClean="0">
                <a:solidFill>
                  <a:srgbClr val="C00000"/>
                </a:solidFill>
              </a:rPr>
              <a:t>glucose</a:t>
            </a:r>
            <a:r>
              <a:rPr lang="en-US" sz="2800" b="1" dirty="0" smtClean="0">
                <a:solidFill>
                  <a:srgbClr val="00B050"/>
                </a:solidFill>
              </a:rPr>
              <a:t> and store it in the form of starch. </a:t>
            </a:r>
          </a:p>
          <a:p>
            <a:pPr marL="231775" indent="-231775" algn="just" defTabSz="463550"/>
            <a:r>
              <a:rPr lang="en-US" sz="2800" b="1" dirty="0" smtClean="0">
                <a:solidFill>
                  <a:srgbClr val="FF0000"/>
                </a:solidFill>
              </a:rPr>
              <a:t>4.T.W.Englemann (1843-1909): </a:t>
            </a:r>
          </a:p>
          <a:p>
            <a:pPr marL="450850" indent="-177800" algn="just" defTabSz="4635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	He splits the light into its spectrum and illuminated a green alga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Cladophora</a:t>
            </a:r>
            <a:r>
              <a:rPr lang="en-US" sz="2800" b="1" dirty="0" smtClean="0">
                <a:solidFill>
                  <a:srgbClr val="0000FF"/>
                </a:solidFill>
              </a:rPr>
              <a:t>, placed in suspension of aerobic bacteria. </a:t>
            </a:r>
          </a:p>
          <a:p>
            <a:pPr marL="450850" indent="-177800" algn="just" defTabSz="4635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The bacteria were used to detect at the sites of O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</a:rPr>
              <a:t> evolution. </a:t>
            </a:r>
          </a:p>
          <a:p>
            <a:pPr marL="450850" indent="-177800" algn="just" defTabSz="4635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He observed that the bacteria were accumulated in the regions of </a:t>
            </a:r>
            <a:r>
              <a:rPr lang="en-US" sz="2800" b="1" dirty="0" smtClean="0">
                <a:solidFill>
                  <a:srgbClr val="FF0000"/>
                </a:solidFill>
              </a:rPr>
              <a:t>blue &amp; red light  </a:t>
            </a:r>
            <a:r>
              <a:rPr lang="en-US" sz="2800" b="1" dirty="0" smtClean="0">
                <a:solidFill>
                  <a:srgbClr val="0000FF"/>
                </a:solidFill>
              </a:rPr>
              <a:t>of the spectrum</a:t>
            </a:r>
            <a:r>
              <a:rPr lang="en-US" sz="2800" b="1" dirty="0" smtClean="0"/>
              <a:t>. 		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0298" y="6400800"/>
            <a:ext cx="3462334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C1C0-9BFF-4C4D-B4CB-D7592801C67B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 descr="Bacteria attracted by photosynthesis - Stock Video Clip - K003/4123 -  Science Photo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F50C-5CDC-4ADF-93D5-09A4F33827F5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4" name="Picture 4" descr="Plant Physiology and Development, Sixth E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85800"/>
            <a:ext cx="6548462" cy="5410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1371600"/>
            <a:ext cx="152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 err="1" smtClean="0"/>
              <a:t>Cladophora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915400" cy="59154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en-US" sz="2400" b="1" dirty="0" smtClean="0">
                <a:solidFill>
                  <a:srgbClr val="FF0066"/>
                </a:solidFill>
              </a:rPr>
              <a:t>5.Cornelius Von </a:t>
            </a:r>
            <a:r>
              <a:rPr lang="en-US" sz="2400" b="1" dirty="0" err="1" smtClean="0">
                <a:solidFill>
                  <a:srgbClr val="FF0066"/>
                </a:solidFill>
              </a:rPr>
              <a:t>Niel</a:t>
            </a:r>
            <a:r>
              <a:rPr lang="en-US" sz="2400" b="1" dirty="0" smtClean="0">
                <a:solidFill>
                  <a:srgbClr val="FF0066"/>
                </a:solidFill>
              </a:rPr>
              <a:t> (1897-1985): </a:t>
            </a:r>
          </a:p>
          <a:p>
            <a:pPr marL="273050" indent="-273050" algn="just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	Worked on bacteria and demonstrated that photosynthesis is a light dependent reaction in which </a:t>
            </a:r>
            <a:r>
              <a:rPr lang="en-US" sz="2400" b="1" dirty="0" smtClean="0">
                <a:solidFill>
                  <a:srgbClr val="0000FF"/>
                </a:solidFill>
              </a:rPr>
              <a:t>Hydrogen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from a suitable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oxdizable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compound  </a:t>
            </a:r>
            <a:r>
              <a:rPr lang="en-US" sz="2400" b="1" dirty="0" smtClean="0">
                <a:solidFill>
                  <a:srgbClr val="0000FF"/>
                </a:solidFill>
              </a:rPr>
              <a:t>reduces CO</a:t>
            </a:r>
            <a:r>
              <a:rPr lang="en-US" sz="1600" b="1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 into carbohydrates.  </a:t>
            </a:r>
          </a:p>
          <a:p>
            <a:pPr marL="273050" indent="-273050" algn="just"/>
            <a:endParaRPr lang="en-US" sz="2400" b="1" dirty="0" smtClean="0"/>
          </a:p>
          <a:p>
            <a:pPr marL="273050" indent="-273050" algn="just"/>
            <a:r>
              <a:rPr lang="en-US" sz="2800" b="1" dirty="0" smtClean="0"/>
              <a:t>	      2H</a:t>
            </a:r>
            <a:r>
              <a:rPr lang="en-US" b="1" dirty="0" smtClean="0"/>
              <a:t>2</a:t>
            </a:r>
            <a:r>
              <a:rPr lang="en-US" sz="2800" b="1" dirty="0" smtClean="0"/>
              <a:t>A + CO</a:t>
            </a:r>
            <a:r>
              <a:rPr lang="en-US" b="1" dirty="0" smtClean="0"/>
              <a:t>2</a:t>
            </a:r>
            <a:r>
              <a:rPr lang="en-US" sz="1400" b="1" dirty="0" smtClean="0"/>
              <a:t> </a:t>
            </a:r>
            <a:r>
              <a:rPr lang="en-US" sz="2000" b="1" dirty="0" smtClean="0"/>
              <a:t>                                           </a:t>
            </a:r>
            <a:r>
              <a:rPr lang="en-US" sz="2800" b="1" dirty="0" smtClean="0"/>
              <a:t>2A + CH</a:t>
            </a:r>
            <a:r>
              <a:rPr lang="en-US" b="1" dirty="0" smtClean="0"/>
              <a:t>2</a:t>
            </a:r>
            <a:r>
              <a:rPr lang="en-US" sz="2800" b="1" dirty="0" smtClean="0"/>
              <a:t>O + H</a:t>
            </a:r>
            <a:r>
              <a:rPr lang="en-US" b="1" dirty="0" smtClean="0"/>
              <a:t>2</a:t>
            </a:r>
            <a:r>
              <a:rPr lang="en-US" sz="2800" b="1" dirty="0" smtClean="0"/>
              <a:t>O</a:t>
            </a:r>
            <a:endParaRPr lang="en-US" sz="2000" b="1" dirty="0" smtClean="0"/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In green plants H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</a:rPr>
              <a:t>O is the H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+</a:t>
            </a:r>
            <a:r>
              <a:rPr lang="en-US" sz="2400" b="1" dirty="0" smtClean="0">
                <a:solidFill>
                  <a:srgbClr val="00B050"/>
                </a:solidFill>
              </a:rPr>
              <a:t> donor and it is oxidized to O</a:t>
            </a:r>
            <a:r>
              <a:rPr lang="en-US" sz="1600" b="1" dirty="0" smtClean="0">
                <a:solidFill>
                  <a:srgbClr val="00B050"/>
                </a:solidFill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</a:p>
          <a:p>
            <a:pPr marL="273050" indent="-273050" algn="just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400" b="1" dirty="0" smtClean="0"/>
              <a:t>But in Purple &amp; Green </a:t>
            </a:r>
            <a:r>
              <a:rPr lang="en-US" sz="2400" b="1" dirty="0" err="1" smtClean="0"/>
              <a:t>sulphur</a:t>
            </a:r>
            <a:r>
              <a:rPr lang="en-US" sz="2400" b="1" dirty="0" smtClean="0"/>
              <a:t> bacteria, H</a:t>
            </a:r>
            <a:r>
              <a:rPr lang="en-US" sz="1600" b="1" dirty="0" smtClean="0"/>
              <a:t>2</a:t>
            </a:r>
            <a:r>
              <a:rPr lang="en-US" sz="2400" b="1" dirty="0" smtClean="0"/>
              <a:t>S </a:t>
            </a:r>
            <a:r>
              <a:rPr lang="en-US" sz="2400" b="1" dirty="0"/>
              <a:t>is the </a:t>
            </a:r>
            <a:r>
              <a:rPr lang="en-US" sz="2400" b="1" dirty="0" smtClean="0"/>
              <a:t>H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donor and the oxidation product is </a:t>
            </a:r>
            <a:r>
              <a:rPr lang="en-US" sz="2400" b="1" dirty="0" err="1" smtClean="0"/>
              <a:t>sulphur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sulphate</a:t>
            </a:r>
            <a:r>
              <a:rPr lang="en-US" sz="2400" b="1" dirty="0" smtClean="0"/>
              <a:t> but not O</a:t>
            </a:r>
            <a:r>
              <a:rPr lang="en-US" sz="1400" b="1" dirty="0" smtClean="0"/>
              <a:t>2</a:t>
            </a:r>
            <a:r>
              <a:rPr lang="en-US" b="1" dirty="0" smtClean="0"/>
              <a:t>.</a:t>
            </a:r>
          </a:p>
          <a:p>
            <a:pPr marL="273050" indent="-273050" algn="just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400" b="1" i="1" dirty="0" smtClean="0">
                <a:solidFill>
                  <a:srgbClr val="FF0000"/>
                </a:solidFill>
              </a:rPr>
              <a:t>Hence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VonNiel</a:t>
            </a:r>
            <a:r>
              <a:rPr lang="en-US" sz="2400" b="1" i="1" dirty="0" smtClean="0">
                <a:solidFill>
                  <a:srgbClr val="FF0000"/>
                </a:solidFill>
              </a:rPr>
              <a:t> said that O</a:t>
            </a:r>
            <a:r>
              <a:rPr lang="en-US" b="1" i="1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evolved by the green plants comes from H</a:t>
            </a:r>
            <a:r>
              <a:rPr lang="en-US" sz="1600" b="1" i="1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O,  not from CO</a:t>
            </a:r>
            <a:r>
              <a:rPr lang="en-US" b="1" i="1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.   </a:t>
            </a:r>
          </a:p>
          <a:p>
            <a:pPr marL="273050" indent="-273050" algn="just">
              <a:tabLst>
                <a:tab pos="225425" algn="l"/>
              </a:tabLst>
            </a:pPr>
            <a:r>
              <a:rPr lang="en-US" sz="2400" b="1" i="1" dirty="0">
                <a:solidFill>
                  <a:srgbClr val="FF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				                  </a:t>
            </a:r>
            <a:r>
              <a:rPr lang="en-US" sz="2000" b="1" dirty="0" smtClean="0"/>
              <a:t>light</a:t>
            </a:r>
            <a:endParaRPr lang="en-US" sz="2400" b="1" dirty="0" smtClean="0"/>
          </a:p>
          <a:p>
            <a:pPr marL="273050" indent="-273050" algn="just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                           6CO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</a:rPr>
              <a:t> + 12H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</a:rPr>
              <a:t>O                     C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2400" b="1" dirty="0" smtClean="0">
                <a:solidFill>
                  <a:srgbClr val="0070C0"/>
                </a:solidFill>
              </a:rPr>
              <a:t>H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12</a:t>
            </a:r>
            <a:r>
              <a:rPr lang="en-US" sz="2400" b="1" dirty="0" smtClean="0">
                <a:solidFill>
                  <a:srgbClr val="0070C0"/>
                </a:solidFill>
              </a:rPr>
              <a:t>O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2400" b="1" dirty="0" smtClean="0">
                <a:solidFill>
                  <a:srgbClr val="0070C0"/>
                </a:solidFill>
              </a:rPr>
              <a:t> + 6H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</a:rPr>
              <a:t>O + 6O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 marL="273050" indent="-273050" algn="just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			</a:t>
            </a:r>
            <a:r>
              <a:rPr lang="en-US" b="1" dirty="0" smtClean="0"/>
              <a:t>                                       chlorophyll</a:t>
            </a:r>
          </a:p>
          <a:p>
            <a:pPr marL="273050" indent="-2730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Von </a:t>
            </a:r>
            <a:r>
              <a:rPr lang="en-US" sz="2400" b="1" dirty="0" err="1" smtClean="0">
                <a:solidFill>
                  <a:srgbClr val="00B050"/>
                </a:solidFill>
              </a:rPr>
              <a:t>Niel’s</a:t>
            </a:r>
            <a:r>
              <a:rPr lang="en-US" sz="2400" b="1" dirty="0" smtClean="0">
                <a:solidFill>
                  <a:srgbClr val="00B050"/>
                </a:solidFill>
              </a:rPr>
              <a:t>  inference was also proved by using radio isotopic technique (O</a:t>
            </a:r>
            <a:r>
              <a:rPr lang="en-US" sz="1600" b="1" dirty="0" smtClean="0">
                <a:solidFill>
                  <a:srgbClr val="00B050"/>
                </a:solidFill>
              </a:rPr>
              <a:t>18</a:t>
            </a:r>
            <a:r>
              <a:rPr lang="en-US" sz="2400" b="1" dirty="0" smtClean="0">
                <a:solidFill>
                  <a:srgbClr val="00B050"/>
                </a:solidFill>
              </a:rPr>
              <a:t> a heavy isotope).</a:t>
            </a:r>
            <a:endParaRPr lang="en-US" sz="24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62400" y="4876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A89B-CDEA-4AE8-B3FD-8587A7D4A80F}" type="datetime5">
              <a:rPr lang="en-US" smtClean="0"/>
              <a:t>26-Jul-24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33088" y="1982788"/>
            <a:ext cx="64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Light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2350532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43108" y="6400800"/>
            <a:ext cx="3500462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533400"/>
            <a:ext cx="6934200" cy="563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46F1-176D-46C1-A8A7-E36F3F1FB16A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2879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Venue of Photosynthesis: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rtinaid.com/wp-content/uploads/2013/04/Structure-of-Chloroplas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8839200" cy="6477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F83B-B402-4065-812B-42CF06C50353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356351"/>
            <a:ext cx="838200" cy="365125"/>
          </a:xfrm>
        </p:spPr>
        <p:txBody>
          <a:bodyPr/>
          <a:lstStyle/>
          <a:p>
            <a:fld id="{68BCF94C-F957-420B-B669-08FB00CA6A0B}" type="slidenum">
              <a:rPr lang="en-US" sz="1600" smtClean="0">
                <a:solidFill>
                  <a:srgbClr val="0000FF"/>
                </a:solidFill>
              </a:rPr>
              <a:pPr/>
              <a:t>16</a:t>
            </a:fld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7100" y="2971801"/>
            <a:ext cx="186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Oppressed  part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715140" y="3429000"/>
            <a:ext cx="1133460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6600" y="2057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Times New Roman" pitchFamily="18" charset="0"/>
              </a:rPr>
              <a:t>Non-oppressed part</a:t>
            </a:r>
            <a:endParaRPr lang="en-US" b="1" dirty="0"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305564" y="2624130"/>
            <a:ext cx="1219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 rot="20879876">
            <a:off x="671245" y="1564525"/>
            <a:ext cx="533400" cy="4925916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-1488" y="3341133"/>
            <a:ext cx="615553" cy="176426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IN" sz="2800" b="1" dirty="0" smtClean="0"/>
              <a:t>1.Envelope</a:t>
            </a:r>
            <a:endParaRPr lang="en-I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18968" y="5791200"/>
            <a:ext cx="177223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2. </a:t>
            </a:r>
            <a:r>
              <a:rPr lang="en-IN" sz="2800" b="1" dirty="0" err="1" smtClean="0"/>
              <a:t>Stroma</a:t>
            </a:r>
            <a:endParaRPr lang="en-IN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381000"/>
            <a:ext cx="286796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3.Lamellar system</a:t>
            </a:r>
            <a:endParaRPr lang="en-IN" sz="2800" b="1" dirty="0"/>
          </a:p>
        </p:txBody>
      </p:sp>
      <p:sp>
        <p:nvSpPr>
          <p:cNvPr id="13" name="Right Brace 12"/>
          <p:cNvSpPr/>
          <p:nvPr/>
        </p:nvSpPr>
        <p:spPr>
          <a:xfrm rot="17341992">
            <a:off x="6132580" y="184752"/>
            <a:ext cx="533400" cy="2303534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891540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73050" indent="-273050" algn="just" defTabSz="22542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In Light reaction Synthesis of ATP &amp; NADPH takes place. It occurs in the grana. </a:t>
            </a:r>
          </a:p>
          <a:p>
            <a:pPr marL="273050" indent="-273050" algn="just" defTabSz="225425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In dark reaction Fixation (Incorporation) of CO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&amp; synthesis of sugar take place. It occurs in the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stroma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just" defTabSz="225425"/>
            <a:r>
              <a:rPr lang="en-US" sz="2800" b="1" dirty="0" smtClean="0">
                <a:solidFill>
                  <a:srgbClr val="FF0000"/>
                </a:solidFill>
              </a:rPr>
              <a:t>PIGMENTS:</a:t>
            </a:r>
          </a:p>
          <a:p>
            <a:pPr algn="just" defTabSz="225425">
              <a:buFont typeface="Arial" pitchFamily="34" charset="0"/>
              <a:buChar char="•"/>
            </a:pPr>
            <a:r>
              <a:rPr lang="en-US" sz="2400" b="1" dirty="0" smtClean="0"/>
              <a:t>	According to chromatography technique there are 4 types of 	pigments present in plants.</a:t>
            </a:r>
          </a:p>
          <a:p>
            <a:pPr marL="285750" indent="-285750" algn="just" defTabSz="225425">
              <a:buFont typeface="+mj-lt"/>
              <a:buAutoNum type="arabicPeriod"/>
            </a:pPr>
            <a:r>
              <a:rPr lang="en-US" sz="2400" b="1" dirty="0" smtClean="0">
                <a:solidFill>
                  <a:srgbClr val="00CC00"/>
                </a:solidFill>
              </a:rPr>
              <a:t>Chlorophyll -a ( bright or blue green)</a:t>
            </a:r>
          </a:p>
          <a:p>
            <a:pPr marL="285750" indent="-285750" algn="just" defTabSz="225425">
              <a:buFont typeface="+mj-lt"/>
              <a:buAutoNum type="arabicPeriod"/>
            </a:pPr>
            <a:r>
              <a:rPr lang="en-US" sz="2400" b="1" dirty="0" smtClean="0">
                <a:solidFill>
                  <a:srgbClr val="00FF00"/>
                </a:solidFill>
              </a:rPr>
              <a:t>Chlorophyll- b ( yellowish green)</a:t>
            </a:r>
          </a:p>
          <a:p>
            <a:pPr marL="285750" indent="-285750" algn="just" defTabSz="225425">
              <a:buFont typeface="+mj-lt"/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Xanthophylls (Yellow)</a:t>
            </a:r>
          </a:p>
          <a:p>
            <a:pPr marL="285750" indent="-285750" algn="just" defTabSz="225425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Carotenoids (orange to red)</a:t>
            </a:r>
          </a:p>
          <a:p>
            <a:pPr marL="285750" indent="-285750" algn="just" defTabSz="225425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Pigments are substances that absorb light at specific wave lengths.</a:t>
            </a:r>
          </a:p>
          <a:p>
            <a:pPr marL="285750" indent="-285750" algn="just" defTabSz="225425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FF00FF"/>
                </a:solidFill>
              </a:rPr>
              <a:t>Chl</a:t>
            </a:r>
            <a:r>
              <a:rPr lang="en-US" sz="2400" b="1" dirty="0" smtClean="0">
                <a:solidFill>
                  <a:srgbClr val="FF00FF"/>
                </a:solidFill>
              </a:rPr>
              <a:t>-a is the most abundant plant pigment in the world. It is called-Universal Pigment.</a:t>
            </a:r>
            <a:endParaRPr lang="en-US" sz="2400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8D5A-5198-43DE-B4A2-06FD877B4294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8995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Absorption Spectrum:  </a:t>
            </a:r>
          </a:p>
          <a:p>
            <a:pPr marL="119063" indent="-119063" algn="just"/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“Graph showing light absorption capacity of pigments at different wave lengths of light is called AS”.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-a shows maximum absorption at 430 &amp; 662 nm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-b shows maximum absorption at 453 &amp; 642 nm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381750"/>
            <a:ext cx="1524000" cy="476250"/>
          </a:xfrm>
        </p:spPr>
        <p:txBody>
          <a:bodyPr/>
          <a:lstStyle/>
          <a:p>
            <a:pPr algn="ctr"/>
            <a:fld id="{A2632F2D-0647-4B78-A01A-31F8576219C1}" type="datetime5">
              <a:rPr lang="en-US" b="1" smtClean="0">
                <a:solidFill>
                  <a:srgbClr val="0000FF"/>
                </a:solidFill>
              </a:rPr>
              <a:t>26-Jul-24</a:t>
            </a:fld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400800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z="1600" b="1" smtClean="0">
                <a:solidFill>
                  <a:srgbClr val="0000FF"/>
                </a:solidFill>
              </a:rPr>
              <a:pPr/>
              <a:t>18</a:t>
            </a:fld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7" name="Picture 2" descr="C:\Users\ezra\Desktop\absorption-spectru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1" r="1882" b="17021"/>
          <a:stretch/>
        </p:blipFill>
        <p:spPr bwMode="auto">
          <a:xfrm>
            <a:off x="457200" y="2209800"/>
            <a:ext cx="8298976" cy="415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14400" y="3505200"/>
            <a:ext cx="762000" cy="40243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430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2574992"/>
            <a:ext cx="762000" cy="4024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453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4361597"/>
            <a:ext cx="762000" cy="4024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642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82552" y="3706415"/>
            <a:ext cx="762000" cy="40243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662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10600" cy="5943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6381750"/>
            <a:ext cx="1181100" cy="476250"/>
          </a:xfrm>
        </p:spPr>
        <p:txBody>
          <a:bodyPr/>
          <a:lstStyle/>
          <a:p>
            <a:pPr algn="ctr"/>
            <a:fld id="{C2A0870E-E151-49B0-8642-313206717D05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6817"/>
            <a:ext cx="1143000" cy="501650"/>
          </a:xfrm>
        </p:spPr>
        <p:txBody>
          <a:bodyPr/>
          <a:lstStyle/>
          <a:p>
            <a:pPr algn="ctr"/>
            <a:fld id="{F41327BB-28FB-4F1C-AE44-9229391C44A2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534328"/>
            <a:ext cx="914400" cy="323671"/>
          </a:xfrm>
        </p:spPr>
        <p:txBody>
          <a:bodyPr/>
          <a:lstStyle/>
          <a:p>
            <a:pPr algn="ctr"/>
            <a:fld id="{68BCF94C-F957-420B-B669-08FB00CA6A0B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41222" y="2752866"/>
            <a:ext cx="2302567" cy="13522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FF0000"/>
                </a:solidFill>
              </a:rPr>
              <a:t>Anabolism/</a:t>
            </a:r>
          </a:p>
          <a:p>
            <a:pPr algn="ctr"/>
            <a:r>
              <a:rPr lang="en-IN" sz="2000" b="1" dirty="0" smtClean="0">
                <a:solidFill>
                  <a:srgbClr val="FF0000"/>
                </a:solidFill>
              </a:rPr>
              <a:t>Constructive reactions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12077" y="2752866"/>
            <a:ext cx="2134068" cy="12919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FF0000"/>
                </a:solidFill>
              </a:rPr>
              <a:t>Catabolism/Destructive reactions</a:t>
            </a:r>
            <a:endParaRPr lang="en-IN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81791" y="2124744"/>
            <a:ext cx="761999" cy="7078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15116" y="2209800"/>
            <a:ext cx="752284" cy="622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7615" y="1706"/>
            <a:ext cx="44712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Plant Physiology</a:t>
            </a:r>
            <a:endParaRPr lang="en-I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4972" y="4165221"/>
            <a:ext cx="2321469" cy="10156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000" b="1" dirty="0" smtClean="0"/>
              <a:t>Photosynthesis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000" b="1" dirty="0" smtClean="0"/>
              <a:t>Protein synthesis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000" b="1" dirty="0" smtClean="0"/>
              <a:t>Lipid synthesis</a:t>
            </a:r>
            <a:endParaRPr lang="en-IN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863248" y="4211654"/>
            <a:ext cx="1743491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000" b="1" dirty="0" smtClean="0"/>
              <a:t>Digestion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N" sz="2000" b="1" dirty="0" smtClean="0"/>
              <a:t>Respiration</a:t>
            </a:r>
            <a:endParaRPr lang="en-IN" sz="2000" b="1" dirty="0"/>
          </a:p>
        </p:txBody>
      </p:sp>
      <p:sp>
        <p:nvSpPr>
          <p:cNvPr id="6" name="Oval 5"/>
          <p:cNvSpPr/>
          <p:nvPr/>
        </p:nvSpPr>
        <p:spPr>
          <a:xfrm>
            <a:off x="2775215" y="832506"/>
            <a:ext cx="2862448" cy="148455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Metabolism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15" y="5334000"/>
            <a:ext cx="8647785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(</a:t>
            </a:r>
            <a:r>
              <a:rPr lang="en-IN" dirty="0" err="1">
                <a:solidFill>
                  <a:schemeClr val="bg1"/>
                </a:solidFill>
              </a:rPr>
              <a:t>Gk</a:t>
            </a:r>
            <a:r>
              <a:rPr lang="en-IN" dirty="0">
                <a:solidFill>
                  <a:schemeClr val="bg1"/>
                </a:solidFill>
              </a:rPr>
              <a:t>: </a:t>
            </a:r>
            <a:r>
              <a:rPr lang="en-IN" i="1" dirty="0" err="1">
                <a:solidFill>
                  <a:schemeClr val="bg1"/>
                </a:solidFill>
              </a:rPr>
              <a:t>metabolē</a:t>
            </a:r>
            <a:r>
              <a:rPr lang="en-IN" i="1" dirty="0">
                <a:solidFill>
                  <a:schemeClr val="bg1"/>
                </a:solidFill>
              </a:rPr>
              <a:t> </a:t>
            </a:r>
            <a:r>
              <a:rPr lang="en-IN" dirty="0">
                <a:solidFill>
                  <a:schemeClr val="bg1"/>
                </a:solidFill>
              </a:rPr>
              <a:t>= change) set of life-sustaining Bio chemical reactions in organisms together called </a:t>
            </a:r>
            <a:r>
              <a:rPr lang="en-IN" dirty="0" smtClean="0">
                <a:solidFill>
                  <a:schemeClr val="bg1"/>
                </a:solidFill>
              </a:rPr>
              <a:t>metabolism. At </a:t>
            </a:r>
            <a:r>
              <a:rPr lang="en-IN" dirty="0">
                <a:solidFill>
                  <a:schemeClr val="bg1"/>
                </a:solidFill>
              </a:rPr>
              <a:t>the cellular level of organization, the main chemical processes of all living matter are similar, if not identical</a:t>
            </a:r>
            <a:r>
              <a:rPr lang="en-IN" dirty="0" smtClean="0">
                <a:solidFill>
                  <a:schemeClr val="bg1"/>
                </a:solidFill>
              </a:rPr>
              <a:t>.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03227" y="6324917"/>
            <a:ext cx="3962400" cy="457200"/>
          </a:xfrm>
        </p:spPr>
        <p:txBody>
          <a:bodyPr/>
          <a:lstStyle/>
          <a:p>
            <a:pPr algn="ctr"/>
            <a:r>
              <a:rPr lang="en-US" sz="1600" dirty="0" err="1" smtClean="0">
                <a:solidFill>
                  <a:srgbClr val="0000CC"/>
                </a:solidFill>
              </a:rPr>
              <a:t>Dr.Ezra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err="1" smtClean="0">
                <a:solidFill>
                  <a:srgbClr val="0000CC"/>
                </a:solidFill>
              </a:rPr>
              <a:t>V.Sekhar.A.C.College</a:t>
            </a:r>
            <a:r>
              <a:rPr lang="en-US" sz="1600" dirty="0" smtClean="0">
                <a:solidFill>
                  <a:srgbClr val="0000CC"/>
                </a:solidFill>
              </a:rPr>
              <a:t>, 2023-24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10600" cy="57911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74E4-7D93-449B-9CFD-76698A875CA4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48600" y="6324600"/>
            <a:ext cx="1066800" cy="365125"/>
          </a:xfrm>
        </p:spPr>
        <p:txBody>
          <a:bodyPr/>
          <a:lstStyle/>
          <a:p>
            <a:pPr algn="ctr"/>
            <a:fld id="{A7CE9501-F39B-45B0-82FC-4E8468FD4EE7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-18197"/>
            <a:ext cx="89154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28600"/>
            <a:r>
              <a:rPr lang="en-US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Action Spectrum: </a:t>
            </a:r>
            <a:endParaRPr lang="en-US" sz="24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“Graph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showing photosynthetic rate at different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wave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lengths of light is called action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spectrum”.  </a:t>
            </a:r>
          </a:p>
          <a:p>
            <a:pPr algn="just" defTabSz="228600"/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228600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-a is the chief pigment in photosynthesis.</a:t>
            </a:r>
          </a:p>
          <a:p>
            <a:pPr marL="119063" indent="-119063" algn="just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Highest rate of photosynthesis takes place in blue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red lights. </a:t>
            </a:r>
          </a:p>
          <a:p>
            <a:pPr marL="119063" indent="-119063" algn="just" defTabSz="225425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-b, Xanthophylls &amp; carotenoids are also called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Accessory pigments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because they trap the light energy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&amp; transfer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 to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9063" indent="-119063" algn="just" defTabSz="225425">
              <a:buFont typeface="Arial" pitchFamily="34" charset="0"/>
              <a:buChar char="•"/>
            </a:pPr>
            <a:r>
              <a:rPr lang="en-IN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Since they protect the chlorophylls from photo-oxidation, they are also called    “ Shield pigments”.</a:t>
            </a:r>
            <a:endParaRPr lang="en-IN" sz="2000" b="1" dirty="0">
              <a:solidFill>
                <a:srgbClr val="0000CC"/>
              </a:solidFill>
            </a:endParaRPr>
          </a:p>
        </p:txBody>
      </p:sp>
      <p:pic>
        <p:nvPicPr>
          <p:cNvPr id="61442" name="Picture 2" descr="Action Spectrum | BioNi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607695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52700" y="6432150"/>
            <a:ext cx="39624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Photosynthesis takes place in 2 Reactions/Phases.</a:t>
            </a:r>
          </a:p>
          <a:p>
            <a:pPr marL="627063" indent="-176213"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Light Reaction.</a:t>
            </a:r>
          </a:p>
          <a:p>
            <a:pPr marL="627063" indent="-176213"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Dark Reaction.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4.5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reaction/Photochemical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reaction:</a:t>
            </a:r>
          </a:p>
          <a:p>
            <a:pPr marL="273050" indent="-273050" algn="just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Light absorption, H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 splitting, O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release and formation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ATP &amp; NADPH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are together called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Light reactions/ Photochemical reactions.</a:t>
            </a:r>
          </a:p>
          <a:p>
            <a:pPr marL="273050" indent="-273050" algn="just">
              <a:buFont typeface="Arial" pitchFamily="34" charset="0"/>
              <a:buChar char="•"/>
              <a:tabLst>
                <a:tab pos="285750" algn="l"/>
              </a:tabLs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pigments are organized in to 2 parts:</a:t>
            </a:r>
          </a:p>
          <a:p>
            <a:pPr algn="just"/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Antenna/ LHC (Light Harvesting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Complex).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Reaction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center.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+mj-lt"/>
              <a:buAutoNum type="alphaLcParenR"/>
            </a:pPr>
            <a:r>
              <a:rPr lang="en-US" sz="2800" b="1" dirty="0" smtClean="0">
                <a:solidFill>
                  <a:srgbClr val="FF0000"/>
                </a:solidFill>
                <a:latin typeface="Berlin Sans FB Demi" pitchFamily="34" charset="0"/>
              </a:rPr>
              <a:t>Antenna/Light Harvesting Complex(LHC): 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It consists of several hundred </a:t>
            </a:r>
            <a:r>
              <a:rPr lang="en-US" sz="2800" b="1" dirty="0" err="1" smtClean="0">
                <a:solidFill>
                  <a:srgbClr val="00B050"/>
                </a:solidFill>
              </a:rPr>
              <a:t>chl</a:t>
            </a:r>
            <a:r>
              <a:rPr lang="en-US" sz="2800" b="1" dirty="0" smtClean="0">
                <a:solidFill>
                  <a:srgbClr val="00B050"/>
                </a:solidFill>
              </a:rPr>
              <a:t> molecules &amp; other pigments attached to proteins. </a:t>
            </a:r>
          </a:p>
          <a:p>
            <a:pPr marL="355600" indent="-3556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It absorbs radiant energy &amp; transfer it to the reaction center.</a:t>
            </a:r>
            <a:endParaRPr lang="en-US" sz="28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39000" y="6191250"/>
            <a:ext cx="1409700" cy="476250"/>
          </a:xfrm>
        </p:spPr>
        <p:txBody>
          <a:bodyPr/>
          <a:lstStyle/>
          <a:p>
            <a:pPr algn="ctr"/>
            <a:fld id="{EA26BAD3-002E-4670-9177-5D8A47EAFA46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87437"/>
            <a:ext cx="3493368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0" y="6191250"/>
            <a:ext cx="1028700" cy="476250"/>
          </a:xfrm>
        </p:spPr>
        <p:txBody>
          <a:bodyPr/>
          <a:lstStyle/>
          <a:p>
            <a:pPr algn="ctr"/>
            <a:fld id="{4CCBA16C-B497-4B8F-9045-582169C0F29A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AutoNum type="alphaLcParenR" startAt="2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 special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-a forms the reaction center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-a molecule which converts the light energy into chemical energy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thylakoid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membranes contain 2 structurally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distinct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photosynthe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-tic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units called PS -I (Photosystem) &amp;  PS-II 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PS-I the reaction center is P700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-a with absorption maximum at 700nm).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PS-II the reaction center is P 680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Image result for light harvesting complex"/>
          <p:cNvPicPr>
            <a:picLocks noChangeAspect="1" noChangeArrowheads="1"/>
          </p:cNvPicPr>
          <p:nvPr/>
        </p:nvPicPr>
        <p:blipFill rotWithShape="1">
          <a:blip r:embed="rId2" cstate="print"/>
          <a:srcRect l="3213" t="4126" r="4916" b="5971"/>
          <a:stretch/>
        </p:blipFill>
        <p:spPr bwMode="auto">
          <a:xfrm>
            <a:off x="1524000" y="3352800"/>
            <a:ext cx="5950424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43644" y="57912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Antenna</a:t>
            </a:r>
            <a:endParaRPr lang="en-IN" sz="2400" b="1" dirty="0"/>
          </a:p>
        </p:txBody>
      </p:sp>
      <p:sp>
        <p:nvSpPr>
          <p:cNvPr id="8" name="Right Brace 7"/>
          <p:cNvSpPr/>
          <p:nvPr/>
        </p:nvSpPr>
        <p:spPr>
          <a:xfrm>
            <a:off x="7391400" y="5638800"/>
            <a:ext cx="326045" cy="914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28908" y="6373789"/>
            <a:ext cx="1268388" cy="476250"/>
          </a:xfrm>
        </p:spPr>
        <p:txBody>
          <a:bodyPr/>
          <a:lstStyle/>
          <a:p>
            <a:pPr algn="ctr"/>
            <a:fld id="{5AFF2153-3A75-482B-8E62-42322451BC8D}" type="datetime5">
              <a:rPr lang="en-US" smtClean="0"/>
              <a:pPr algn="ctr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F94C-F957-420B-B669-08FB00CA6A0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854" y="304800"/>
            <a:ext cx="8305800" cy="601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400800"/>
            <a:ext cx="3528392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0" y="6191250"/>
            <a:ext cx="1104900" cy="476250"/>
          </a:xfrm>
        </p:spPr>
        <p:txBody>
          <a:bodyPr/>
          <a:lstStyle/>
          <a:p>
            <a:pPr algn="ctr"/>
            <a:fld id="{1C722098-4A9A-4439-8ABA-ECCADF48ACC5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F94C-F957-420B-B669-08FB00CA6A0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http://deisenhofer.checknobel.com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586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400800"/>
            <a:ext cx="2825080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68108" y="6343934"/>
            <a:ext cx="1340396" cy="476250"/>
          </a:xfrm>
        </p:spPr>
        <p:txBody>
          <a:bodyPr/>
          <a:lstStyle/>
          <a:p>
            <a:pPr algn="ctr"/>
            <a:fld id="{82510567-F2F8-4A50-9F14-6753AA7E5F28}" type="datetime5">
              <a:rPr lang="en-US" smtClean="0"/>
              <a:pPr algn="ctr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762000" cy="365125"/>
          </a:xfrm>
        </p:spPr>
        <p:txBody>
          <a:bodyPr/>
          <a:lstStyle/>
          <a:p>
            <a:fld id="{68BCF94C-F957-420B-B669-08FB00CA6A0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63842" name="Picture 2" descr="https://www.assignmentexpert.com/blog/wp-content/uploads/2014/08/antenna-complex.jpg"/>
          <p:cNvPicPr>
            <a:picLocks noChangeAspect="1" noChangeArrowheads="1"/>
          </p:cNvPicPr>
          <p:nvPr/>
        </p:nvPicPr>
        <p:blipFill>
          <a:blip r:embed="rId2" cstate="print"/>
          <a:srcRect t="1250"/>
          <a:stretch>
            <a:fillRect/>
          </a:stretch>
        </p:blipFill>
        <p:spPr bwMode="auto">
          <a:xfrm>
            <a:off x="228600" y="171734"/>
            <a:ext cx="8686800" cy="61722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400800"/>
            <a:ext cx="3240360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0" y="6191250"/>
            <a:ext cx="1333500" cy="476250"/>
          </a:xfrm>
        </p:spPr>
        <p:txBody>
          <a:bodyPr/>
          <a:lstStyle/>
          <a:p>
            <a:pPr algn="ctr"/>
            <a:fld id="{85EFA2E6-FC58-49D5-86ED-5396461EF243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248400"/>
            <a:ext cx="457200" cy="457200"/>
          </a:xfrm>
        </p:spPr>
        <p:txBody>
          <a:bodyPr/>
          <a:lstStyle/>
          <a:p>
            <a:fld id="{68BCF94C-F957-420B-B669-08FB00CA6A0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86800" cy="601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400800"/>
            <a:ext cx="3528392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67600" y="6191250"/>
            <a:ext cx="1181100" cy="476250"/>
          </a:xfrm>
        </p:spPr>
        <p:txBody>
          <a:bodyPr/>
          <a:lstStyle/>
          <a:p>
            <a:pPr algn="ctr"/>
            <a:fld id="{714E6225-439F-485A-990F-FF4A69CCAB9E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F94C-F957-420B-B669-08FB00CA6A0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382000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99592" y="1609172"/>
            <a:ext cx="11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(Antenna)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38533" y="6418502"/>
            <a:ext cx="3573627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8042-4B7F-4BB1-B930-DE1D9E9C3F34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 descr="https://eyelighting.com/wp-content/uploads/2018/02/quality-of-a-light-so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664"/>
            <a:ext cx="8534400" cy="54627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3962400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1D59-280D-4919-BF12-01B5540EE937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F94C-F957-420B-B669-08FB00CA6A0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ECOLOGY | Mapa M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943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b="10199"/>
          <a:stretch>
            <a:fillRect/>
          </a:stretch>
        </p:blipFill>
        <p:spPr bwMode="auto">
          <a:xfrm>
            <a:off x="323528" y="404664"/>
            <a:ext cx="8568952" cy="5005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8304" y="6191250"/>
            <a:ext cx="1340396" cy="476250"/>
          </a:xfrm>
        </p:spPr>
        <p:txBody>
          <a:bodyPr/>
          <a:lstStyle/>
          <a:p>
            <a:pPr algn="ctr"/>
            <a:fld id="{DC74405C-F34D-451A-926C-2027669C4047}" type="datetime5">
              <a:rPr lang="en-US" smtClean="0"/>
              <a:pPr algn="ctr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6804" y="6400800"/>
            <a:ext cx="3457364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4.6  The Electron Transport: </a:t>
            </a:r>
          </a:p>
          <a:p>
            <a:pPr marL="166688" indent="-166688" algn="just" defTabSz="225425"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2400" b="1" dirty="0" smtClean="0">
                <a:solidFill>
                  <a:srgbClr val="0000FF"/>
                </a:solidFill>
              </a:rPr>
              <a:t>In PS-II the reaction centre of </a:t>
            </a:r>
            <a:r>
              <a:rPr lang="en-US" sz="2400" b="1" dirty="0" err="1" smtClean="0">
                <a:solidFill>
                  <a:srgbClr val="0000FF"/>
                </a:solidFill>
              </a:rPr>
              <a:t>Chl</a:t>
            </a:r>
            <a:r>
              <a:rPr lang="en-US" sz="2400" b="1" dirty="0" smtClean="0">
                <a:solidFill>
                  <a:srgbClr val="0000FF"/>
                </a:solidFill>
              </a:rPr>
              <a:t>-a  absorbs  680nm wave length of red light so that electrons are emitted out. This condition is called -Excitation.</a:t>
            </a:r>
          </a:p>
          <a:p>
            <a:pPr marL="166688" indent="-166688" algn="just" defTabSz="225425"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2400" b="1" dirty="0" smtClean="0">
                <a:solidFill>
                  <a:srgbClr val="FF00FF"/>
                </a:solidFill>
              </a:rPr>
              <a:t>These electrons are picked up by an electron acceptor, which pass them to an Electron Transport System (ETS) having  cytochromes.</a:t>
            </a:r>
          </a:p>
          <a:p>
            <a:pPr marL="166688" indent="-166688" algn="just"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2400" b="1" dirty="0" smtClean="0">
                <a:solidFill>
                  <a:srgbClr val="00B050"/>
                </a:solidFill>
              </a:rPr>
              <a:t>This movement of electrons from </a:t>
            </a:r>
            <a:r>
              <a:rPr lang="en-US" sz="2400" b="1" dirty="0" err="1" smtClean="0">
                <a:solidFill>
                  <a:srgbClr val="00B050"/>
                </a:solidFill>
              </a:rPr>
              <a:t>Pheophytin</a:t>
            </a:r>
            <a:r>
              <a:rPr lang="en-US" sz="2400" b="1" dirty="0" smtClean="0">
                <a:solidFill>
                  <a:srgbClr val="00B050"/>
                </a:solidFill>
              </a:rPr>
              <a:t> to P700 is downhill.</a:t>
            </a:r>
          </a:p>
          <a:p>
            <a:pPr marL="166688" indent="-166688" algn="just"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The electrons are passed onto the pigments of  PS-I.</a:t>
            </a:r>
          </a:p>
          <a:p>
            <a:pPr marL="166688" indent="-166688" algn="just" defTabSz="225425"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Simultaneously electrons in the reactions centre of PS-I are also excited after receiving red light of wavelength 700nm and are transferred to another acceptor molecule. </a:t>
            </a:r>
          </a:p>
          <a:p>
            <a:pPr marL="166688" indent="-166688" algn="just" defTabSz="225425"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2400" dirty="0" smtClean="0">
                <a:solidFill>
                  <a:srgbClr val="00B0F0"/>
                </a:solidFill>
              </a:rPr>
              <a:t>	</a:t>
            </a:r>
            <a:r>
              <a:rPr lang="en-US" sz="2400" b="1" dirty="0" smtClean="0">
                <a:solidFill>
                  <a:srgbClr val="00B0F0"/>
                </a:solidFill>
              </a:rPr>
              <a:t>These electrons again are moved in downhill, this time to NADP so 	that NADP is reduced to NADPH+ H+.</a:t>
            </a:r>
          </a:p>
          <a:p>
            <a:pPr marL="166688" indent="-166688" algn="just"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2400" b="1" dirty="0" smtClean="0">
                <a:solidFill>
                  <a:srgbClr val="0000FF"/>
                </a:solidFill>
              </a:rPr>
              <a:t>This entire scheme is called Z Scheme.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</p:spPr>
        <p:txBody>
          <a:bodyPr/>
          <a:lstStyle/>
          <a:p>
            <a:fld id="{97D4D111-5895-4451-9C70-9F9EC0CD5B59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1736" y="6400800"/>
            <a:ext cx="39624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858312" cy="6072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43834" y="6381750"/>
            <a:ext cx="1181100" cy="476250"/>
          </a:xfrm>
        </p:spPr>
        <p:txBody>
          <a:bodyPr/>
          <a:lstStyle/>
          <a:p>
            <a:pPr algn="ctr"/>
            <a:fld id="{8FCB4186-EEE2-4FEA-BCA5-4F76CCF63E2C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" y="6248400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28860" y="6400800"/>
            <a:ext cx="39624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11380" y="6381750"/>
            <a:ext cx="1181100" cy="476250"/>
          </a:xfrm>
        </p:spPr>
        <p:txBody>
          <a:bodyPr/>
          <a:lstStyle/>
          <a:p>
            <a:pPr algn="ctr"/>
            <a:fld id="{DA21A06D-FDEF-4740-9835-02C8FE8BA6EF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09" y="6417073"/>
            <a:ext cx="504056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 descr="what is z scheme - Biology - Photosynthesis in Higher Plants - 3304820 |  Meritnatio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265"/>
            <a:ext cx="8640960" cy="6192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9227" y="404664"/>
            <a:ext cx="4105547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N" sz="2400" dirty="0" smtClean="0"/>
              <a:t>Z   Scheme of light reaction/NCPP</a:t>
            </a:r>
            <a:endParaRPr lang="en-IN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4938" y="6431213"/>
            <a:ext cx="3491238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4.6.1 Splitting of  Water/Hill Reaction/Photolysis of water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26" name="AutoShape 2" descr="Image result for Hill Re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Hill Re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Hill Re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computer\Documents\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1371600" cy="1752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609600"/>
            <a:ext cx="2667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CC00"/>
                </a:solidFill>
              </a:rPr>
              <a:t>Robert/Robin Hill:</a:t>
            </a:r>
            <a:endParaRPr lang="en-US" sz="2000" dirty="0" smtClean="0">
              <a:solidFill>
                <a:srgbClr val="00CC00"/>
              </a:solidFill>
            </a:endParaRPr>
          </a:p>
          <a:p>
            <a:r>
              <a:rPr lang="en-US" b="1" dirty="0" smtClean="0"/>
              <a:t>British Plant Biochemist:</a:t>
            </a:r>
            <a:endParaRPr lang="en-US" dirty="0" smtClean="0"/>
          </a:p>
          <a:p>
            <a:r>
              <a:rPr lang="en-US" dirty="0" smtClean="0"/>
              <a:t>1899- 1991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 algn="just" defTabSz="2286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In 1937 Hill demonstrated that isolated chloroplasts break H</a:t>
            </a:r>
            <a:r>
              <a:rPr lang="en-US" sz="1600" b="1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O &amp; release O</a:t>
            </a:r>
            <a:r>
              <a:rPr lang="en-US" sz="1400" b="1" dirty="0" smtClean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in the presence of sunlight &amp; an Oxidizing agent (Hydrogen  acceptor). This phenomenon is called </a:t>
            </a:r>
            <a:r>
              <a:rPr lang="en-US" sz="2400" b="1" dirty="0" smtClean="0"/>
              <a:t>– </a:t>
            </a:r>
            <a:r>
              <a:rPr lang="en-US" sz="2400" b="1" dirty="0" smtClean="0">
                <a:solidFill>
                  <a:srgbClr val="FF0000"/>
                </a:solidFill>
              </a:rPr>
              <a:t>Hill reaction.</a:t>
            </a:r>
            <a:endParaRPr lang="en-US" sz="2400" b="1" dirty="0" smtClean="0">
              <a:solidFill>
                <a:srgbClr val="FF33CC"/>
              </a:solidFill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8000"/>
                </a:solidFill>
              </a:rPr>
              <a:t>Hill reaction proved  that H</a:t>
            </a:r>
            <a:r>
              <a:rPr lang="en-US" sz="1400" b="1" dirty="0" smtClean="0">
                <a:solidFill>
                  <a:srgbClr val="008000"/>
                </a:solidFill>
              </a:rPr>
              <a:t>2</a:t>
            </a:r>
            <a:r>
              <a:rPr lang="en-US" sz="2400" b="1" dirty="0" smtClean="0">
                <a:solidFill>
                  <a:srgbClr val="008000"/>
                </a:solidFill>
              </a:rPr>
              <a:t>O acts as the donor of </a:t>
            </a:r>
            <a:r>
              <a:rPr lang="en-US" sz="2800" b="1" dirty="0" smtClean="0">
                <a:solidFill>
                  <a:srgbClr val="008000"/>
                </a:solidFill>
              </a:rPr>
              <a:t>O</a:t>
            </a:r>
            <a:r>
              <a:rPr lang="en-US" sz="1600" b="1" dirty="0" smtClean="0">
                <a:solidFill>
                  <a:srgbClr val="008000"/>
                </a:solidFill>
              </a:rPr>
              <a:t>2</a:t>
            </a:r>
            <a:r>
              <a:rPr lang="en-US" sz="2400" b="1" dirty="0" smtClean="0">
                <a:solidFill>
                  <a:srgbClr val="008000"/>
                </a:solidFill>
              </a:rPr>
              <a:t> &amp; </a:t>
            </a:r>
            <a:r>
              <a:rPr lang="en-US" sz="3200" b="1" dirty="0" smtClean="0">
                <a:solidFill>
                  <a:srgbClr val="008000"/>
                </a:solidFill>
              </a:rPr>
              <a:t>e</a:t>
            </a:r>
            <a:r>
              <a:rPr lang="en-US" sz="3200" b="1" baseline="30000" dirty="0" smtClean="0">
                <a:solidFill>
                  <a:srgbClr val="008000"/>
                </a:solidFill>
              </a:rPr>
              <a:t>-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It was proved by Ruben &amp;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Kamen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who used 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 isotope.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FF"/>
                </a:solidFill>
              </a:rPr>
              <a:t>Photolysis of water takes place in the Lumen of the </a:t>
            </a:r>
            <a:r>
              <a:rPr lang="en-US" sz="2400" b="1" dirty="0" err="1" smtClean="0">
                <a:solidFill>
                  <a:srgbClr val="FF00FF"/>
                </a:solidFill>
              </a:rPr>
              <a:t>thylakoids</a:t>
            </a:r>
            <a:r>
              <a:rPr lang="en-US" sz="2400" b="1" dirty="0" smtClean="0">
                <a:solidFill>
                  <a:srgbClr val="FF00FF"/>
                </a:solidFill>
              </a:rPr>
              <a:t>.</a:t>
            </a:r>
          </a:p>
          <a:p>
            <a:pPr algn="just"/>
            <a:r>
              <a:rPr lang="en-US" sz="3200" b="1" dirty="0" smtClean="0"/>
              <a:t>	</a:t>
            </a:r>
            <a:r>
              <a:rPr lang="en-US" sz="2400" b="1" dirty="0" smtClean="0"/>
              <a:t>H</a:t>
            </a:r>
            <a:r>
              <a:rPr lang="en-US" b="1" dirty="0" smtClean="0"/>
              <a:t>2</a:t>
            </a:r>
            <a:r>
              <a:rPr lang="en-US" sz="2400" b="1" dirty="0" smtClean="0"/>
              <a:t>O                            H</a:t>
            </a:r>
            <a:r>
              <a:rPr lang="en-US" sz="2000" b="1" baseline="30000" dirty="0" smtClean="0"/>
              <a:t>+</a:t>
            </a:r>
            <a:r>
              <a:rPr lang="en-US" sz="2400" b="1" baseline="30000" dirty="0" smtClean="0"/>
              <a:t> </a:t>
            </a:r>
            <a:r>
              <a:rPr lang="en-US" sz="2400" b="1" dirty="0" smtClean="0"/>
              <a:t>+ OH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                  </a:t>
            </a:r>
          </a:p>
          <a:p>
            <a:pPr algn="just"/>
            <a:r>
              <a:rPr lang="en-US" sz="2400" b="1" dirty="0" smtClean="0"/>
              <a:t>  	4OH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                         2H</a:t>
            </a:r>
            <a:r>
              <a:rPr lang="en-US" b="1" dirty="0" smtClean="0"/>
              <a:t>2</a:t>
            </a:r>
            <a:r>
              <a:rPr lang="en-US" sz="2400" b="1" dirty="0" smtClean="0"/>
              <a:t>O + O</a:t>
            </a:r>
            <a:r>
              <a:rPr lang="en-US" b="1" dirty="0" smtClean="0"/>
              <a:t>2</a:t>
            </a:r>
            <a:r>
              <a:rPr lang="en-US" sz="2400" b="1" dirty="0" smtClean="0"/>
              <a:t> + 4 e</a:t>
            </a:r>
            <a:r>
              <a:rPr lang="en-US" sz="2400" b="1" baseline="30000" dirty="0" smtClean="0"/>
              <a:t>-</a:t>
            </a:r>
            <a:endParaRPr lang="en-US" sz="2400" b="1" dirty="0" smtClean="0"/>
          </a:p>
          <a:p>
            <a:pPr marL="273050" indent="-273050" algn="just" defTabSz="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OEC is associated with PS-II, which is located on the inner side of </a:t>
            </a:r>
            <a:r>
              <a:rPr lang="en-US" sz="2400" b="1" dirty="0" err="1" smtClean="0">
                <a:solidFill>
                  <a:srgbClr val="0000FF"/>
                </a:solidFill>
              </a:rPr>
              <a:t>thylakoid</a:t>
            </a:r>
            <a:r>
              <a:rPr lang="en-US" sz="2400" b="1" dirty="0" smtClean="0">
                <a:solidFill>
                  <a:srgbClr val="0000FF"/>
                </a:solidFill>
              </a:rPr>
              <a:t> membrane. 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3200" b="1" dirty="0" smtClean="0">
              <a:solidFill>
                <a:srgbClr val="FF00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391400" y="6191250"/>
            <a:ext cx="1257300" cy="476250"/>
          </a:xfrm>
        </p:spPr>
        <p:txBody>
          <a:bodyPr/>
          <a:lstStyle/>
          <a:p>
            <a:pPr algn="ctr"/>
            <a:fld id="{29B6C217-ED4B-41CC-B11D-BEF6AB5BF708}" type="datetime5">
              <a:rPr lang="en-US" smtClean="0">
                <a:solidFill>
                  <a:srgbClr val="0000FF"/>
                </a:solidFill>
              </a:rPr>
              <a:t>26-Jul-24</a:t>
            </a:fld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685800" cy="365125"/>
          </a:xfrm>
        </p:spPr>
        <p:txBody>
          <a:bodyPr/>
          <a:lstStyle/>
          <a:p>
            <a:fld id="{68BCF94C-F957-420B-B669-08FB00CA6A0B}" type="slidenum">
              <a:rPr lang="en-US" smtClean="0">
                <a:solidFill>
                  <a:srgbClr val="0000FF"/>
                </a:solidFill>
              </a:rPr>
              <a:pPr/>
              <a:t>34</a:t>
            </a:fld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7400" y="4953000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3600" y="5410200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14612" y="6400800"/>
            <a:ext cx="39624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7823"/>
            <a:ext cx="8839200" cy="57554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4.6.2    </a:t>
            </a:r>
            <a:r>
              <a:rPr lang="en-US" sz="3200" b="1" dirty="0" smtClean="0">
                <a:solidFill>
                  <a:srgbClr val="FF0000"/>
                </a:solidFill>
              </a:rPr>
              <a:t>PHOTO-PHOSPHORYLATION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177800" indent="-177800" algn="just" defTabSz="17303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</a:rPr>
              <a:t>Living organisms are able to get energy oxidizing substances and store it in the form of bond energy. ATP carry this energy in their chemical bonds.</a:t>
            </a:r>
          </a:p>
          <a:p>
            <a:pPr marL="177800" indent="-177800" algn="just" defTabSz="17303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FF"/>
                </a:solidFill>
              </a:rPr>
              <a:t>Synthesis of ATP from ADP &amp; Pi is called </a:t>
            </a:r>
            <a:r>
              <a:rPr lang="en-US" sz="2800" b="1" dirty="0" err="1" smtClean="0">
                <a:solidFill>
                  <a:srgbClr val="FF00FF"/>
                </a:solidFill>
              </a:rPr>
              <a:t>phosphorylation</a:t>
            </a:r>
            <a:r>
              <a:rPr lang="en-US" sz="2800" b="1" dirty="0" smtClean="0">
                <a:solidFill>
                  <a:srgbClr val="FF00FF"/>
                </a:solidFill>
              </a:rPr>
              <a:t>. (ADP+ Pi = ATP)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</a:p>
          <a:p>
            <a:pPr marL="177800" indent="-177800" algn="just" defTabSz="117475">
              <a:buFont typeface="Arial" pitchFamily="34" charset="0"/>
              <a:buChar char="•"/>
            </a:pPr>
            <a:r>
              <a:rPr lang="en-US" sz="2800" b="1" dirty="0" err="1" smtClean="0"/>
              <a:t>Phosphorylation</a:t>
            </a:r>
            <a:r>
              <a:rPr lang="en-US" sz="2800" b="1" dirty="0" smtClean="0"/>
              <a:t> takes place both in by mitochondria (in respiration) &amp; chloroplast (in photosynthesis). </a:t>
            </a:r>
          </a:p>
          <a:p>
            <a:pPr marL="177800" indent="-177800" algn="just" defTabSz="117475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B050"/>
                </a:solidFill>
              </a:rPr>
              <a:t>Phosphorylation</a:t>
            </a:r>
            <a:r>
              <a:rPr lang="en-US" sz="2800" b="1" dirty="0" smtClean="0">
                <a:solidFill>
                  <a:srgbClr val="00B050"/>
                </a:solidFill>
              </a:rPr>
              <a:t> in the presence of light is called “Photo – </a:t>
            </a:r>
            <a:r>
              <a:rPr lang="en-US" sz="2800" b="1" dirty="0" err="1" smtClean="0">
                <a:solidFill>
                  <a:srgbClr val="00B050"/>
                </a:solidFill>
              </a:rPr>
              <a:t>phosphorylation</a:t>
            </a:r>
            <a:r>
              <a:rPr lang="en-US" sz="2800" b="1" dirty="0" smtClean="0">
                <a:solidFill>
                  <a:srgbClr val="00B050"/>
                </a:solidFill>
              </a:rPr>
              <a:t>”.  </a:t>
            </a:r>
          </a:p>
          <a:p>
            <a:pPr marL="177800" indent="-177800" algn="just" defTabSz="11747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Photophosphorylation is of 2 types. </a:t>
            </a:r>
          </a:p>
          <a:p>
            <a:pPr algn="just"/>
            <a:r>
              <a:rPr lang="en-US" sz="2800" b="1" dirty="0">
                <a:solidFill>
                  <a:srgbClr val="CC00CC"/>
                </a:solidFill>
              </a:rPr>
              <a:t>	</a:t>
            </a:r>
            <a:r>
              <a:rPr lang="en-US" sz="2800" b="1" dirty="0" smtClean="0">
                <a:solidFill>
                  <a:srgbClr val="CC00CC"/>
                </a:solidFill>
              </a:rPr>
              <a:t>1.Cyclic Photophosphorylation(CPP).</a:t>
            </a:r>
          </a:p>
          <a:p>
            <a:pPr algn="just"/>
            <a:r>
              <a:rPr lang="en-US" sz="2800" b="1" dirty="0">
                <a:solidFill>
                  <a:srgbClr val="CC00CC"/>
                </a:solidFill>
              </a:rPr>
              <a:t>	</a:t>
            </a:r>
            <a:r>
              <a:rPr lang="en-US" sz="2800" b="1" dirty="0" smtClean="0">
                <a:solidFill>
                  <a:srgbClr val="CC00CC"/>
                </a:solidFill>
              </a:rPr>
              <a:t>2. Non-Cyclic photophosphorylation (NCPP)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740352" y="6309320"/>
            <a:ext cx="1090464" cy="365125"/>
          </a:xfrm>
        </p:spPr>
        <p:txBody>
          <a:bodyPr/>
          <a:lstStyle/>
          <a:p>
            <a:pPr algn="ctr"/>
            <a:fld id="{37F14AFB-FD85-4576-9CE5-46626A1B6C53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400800"/>
            <a:ext cx="39624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F7C8-DE76-4704-82B8-A98ACD349EC7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675" y="260648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600" b="1" dirty="0" smtClean="0">
                <a:solidFill>
                  <a:srgbClr val="CC00CC"/>
                </a:solidFill>
              </a:rPr>
              <a:t>Cyclic Photo-phosphorylation(CPP):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B050"/>
                </a:solidFill>
              </a:rPr>
              <a:t>Fraenkel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(1948) </a:t>
            </a:r>
            <a:r>
              <a:rPr lang="en-US" sz="2800" b="1" dirty="0" smtClean="0">
                <a:solidFill>
                  <a:srgbClr val="00B050"/>
                </a:solidFill>
              </a:rPr>
              <a:t>in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Rhodospirillum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rubrum</a:t>
            </a:r>
            <a:r>
              <a:rPr lang="en-US" sz="2400" b="1" i="1" dirty="0">
                <a:solidFill>
                  <a:srgbClr val="00B050"/>
                </a:solidFill>
              </a:rPr>
              <a:t>.</a:t>
            </a:r>
          </a:p>
          <a:p>
            <a:pPr marL="273050" indent="-273050" algn="just" defTabSz="182563"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2800" b="1" dirty="0" smtClean="0"/>
              <a:t>It </a:t>
            </a:r>
            <a:r>
              <a:rPr lang="en-US" sz="2800" b="1" dirty="0"/>
              <a:t>takes place in the </a:t>
            </a:r>
            <a:r>
              <a:rPr lang="en-US" sz="2800" b="1" dirty="0" err="1"/>
              <a:t>stroma</a:t>
            </a:r>
            <a:r>
              <a:rPr lang="en-US" sz="2800" b="1" dirty="0"/>
              <a:t> lamellae. In which PS-II &amp; NADP </a:t>
            </a:r>
            <a:r>
              <a:rPr lang="en-US" sz="2800" b="1" dirty="0" err="1"/>
              <a:t>reductase</a:t>
            </a:r>
            <a:r>
              <a:rPr lang="en-US" sz="2800" b="1" dirty="0"/>
              <a:t> enzyme 	is </a:t>
            </a:r>
            <a:r>
              <a:rPr lang="en-US" sz="2800" b="1" dirty="0" smtClean="0"/>
              <a:t>absent.</a:t>
            </a:r>
          </a:p>
          <a:p>
            <a:pPr marL="273050" indent="-273050" algn="just" defTabSz="182563"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2800" b="1" dirty="0" smtClean="0">
                <a:solidFill>
                  <a:srgbClr val="00B0F0"/>
                </a:solidFill>
              </a:rPr>
              <a:t>Here only PS-I (P700) is involved.</a:t>
            </a:r>
            <a:endParaRPr lang="en-US" sz="2800" b="1" dirty="0">
              <a:solidFill>
                <a:srgbClr val="00B0F0"/>
              </a:solidFill>
            </a:endParaRPr>
          </a:p>
          <a:p>
            <a:pPr marL="273050" indent="-273050" algn="just" defTabSz="17303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Here  </a:t>
            </a:r>
            <a:r>
              <a:rPr lang="en-US" sz="2800" b="1" dirty="0">
                <a:solidFill>
                  <a:srgbClr val="FF0000"/>
                </a:solidFill>
              </a:rPr>
              <a:t>for the 	transport of every pair of </a:t>
            </a:r>
            <a:r>
              <a:rPr lang="en-US" sz="2800" b="1" dirty="0" smtClean="0">
                <a:solidFill>
                  <a:srgbClr val="FF0000"/>
                </a:solidFill>
              </a:rPr>
              <a:t>electrons, </a:t>
            </a:r>
            <a:r>
              <a:rPr lang="en-US" sz="2800" b="1" dirty="0">
                <a:solidFill>
                  <a:srgbClr val="FF0000"/>
                </a:solidFill>
              </a:rPr>
              <a:t>4H+ are released in to the lumen and </a:t>
            </a:r>
            <a:r>
              <a:rPr lang="en-US" sz="2800" b="1" dirty="0" smtClean="0">
                <a:solidFill>
                  <a:srgbClr val="FF0000"/>
                </a:solidFill>
              </a:rPr>
              <a:t>produce </a:t>
            </a:r>
            <a:r>
              <a:rPr lang="en-US" sz="2800" b="1" dirty="0">
                <a:solidFill>
                  <a:srgbClr val="FF0000"/>
                </a:solidFill>
              </a:rPr>
              <a:t>1 ATP. </a:t>
            </a:r>
          </a:p>
          <a:p>
            <a:pPr marL="273050" indent="-273050" algn="just" defTabSz="17303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In </a:t>
            </a:r>
            <a:r>
              <a:rPr lang="en-US" sz="2800" b="1" dirty="0">
                <a:solidFill>
                  <a:srgbClr val="00B050"/>
                </a:solidFill>
              </a:rPr>
              <a:t>CPP, Photolysis of water is absent, hence </a:t>
            </a:r>
            <a:r>
              <a:rPr lang="en-US" sz="3600" b="1" dirty="0">
                <a:solidFill>
                  <a:srgbClr val="00B050"/>
                </a:solidFill>
              </a:rPr>
              <a:t>O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en-US" sz="2800" b="1" dirty="0">
                <a:solidFill>
                  <a:srgbClr val="00B050"/>
                </a:solidFill>
              </a:rPr>
              <a:t> &amp; </a:t>
            </a:r>
            <a:r>
              <a:rPr lang="en-US" sz="2800" b="1" dirty="0" smtClean="0">
                <a:solidFill>
                  <a:srgbClr val="00B050"/>
                </a:solidFill>
              </a:rPr>
              <a:t>NADPH</a:t>
            </a:r>
            <a:r>
              <a:rPr lang="en-US" sz="2800" b="1" dirty="0">
                <a:solidFill>
                  <a:srgbClr val="00B050"/>
                </a:solidFill>
              </a:rPr>
              <a:t>+  </a:t>
            </a:r>
            <a:r>
              <a:rPr lang="en-US" sz="2800" b="1" dirty="0" smtClean="0">
                <a:solidFill>
                  <a:srgbClr val="00B050"/>
                </a:solidFill>
              </a:rPr>
              <a:t>are </a:t>
            </a:r>
            <a:r>
              <a:rPr lang="en-US" sz="2800" b="1" dirty="0">
                <a:solidFill>
                  <a:srgbClr val="00B050"/>
                </a:solidFill>
              </a:rPr>
              <a:t>not </a:t>
            </a:r>
            <a:r>
              <a:rPr lang="en-US" sz="2800" b="1" dirty="0" smtClean="0">
                <a:solidFill>
                  <a:srgbClr val="00B050"/>
                </a:solidFill>
              </a:rPr>
              <a:t>produced</a:t>
            </a:r>
            <a:r>
              <a:rPr lang="en-US" sz="2800" b="1" dirty="0">
                <a:solidFill>
                  <a:srgbClr val="00B050"/>
                </a:solidFill>
              </a:rPr>
              <a:t>, 	but only ATP are formed.</a:t>
            </a:r>
          </a:p>
          <a:p>
            <a:pPr marL="273050" indent="-273050" algn="just" defTabSz="17303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In green plants CPP is an additional source of ATP, used by chloroplasts in Calvin 	cycle of dark reaction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</p:spPr>
        <p:txBody>
          <a:bodyPr/>
          <a:lstStyle/>
          <a:p>
            <a:fld id="{886F6961-7607-418E-87D9-7F6519C136D2}" type="datetime5">
              <a:rPr lang="en-US" smtClean="0">
                <a:solidFill>
                  <a:srgbClr val="0000FF"/>
                </a:solidFill>
              </a:rPr>
              <a:t>26-Jul-24</a:t>
            </a:fld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772400" cy="54863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4655-5C4A-41E9-AE06-D28C38A10ABB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 descr="what is z scheme - Biology - Photosynthesis in Higher Plants - 3304820 |  Meritnation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2696" r="3535" b="2931"/>
          <a:stretch/>
        </p:blipFill>
        <p:spPr bwMode="auto">
          <a:xfrm>
            <a:off x="381000" y="490984"/>
            <a:ext cx="8534400" cy="59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90874"/>
            <a:ext cx="1876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+mj-lt"/>
              </a:rPr>
              <a:t>NCPP/Z Scheme</a:t>
            </a:r>
            <a:endParaRPr lang="en-IN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2. Non Cyclic Photophosphorylation(NCPP):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It takes place in Grana lamellae in which both PS-II &amp; NADP </a:t>
            </a:r>
            <a:r>
              <a:rPr lang="en-US" sz="2400" b="1" dirty="0" err="1" smtClean="0">
                <a:solidFill>
                  <a:srgbClr val="00B050"/>
                </a:solidFill>
              </a:rPr>
              <a:t>reductase</a:t>
            </a:r>
            <a:r>
              <a:rPr lang="en-US" sz="2400" b="1" dirty="0" smtClean="0">
                <a:solidFill>
                  <a:srgbClr val="00B050"/>
                </a:solidFill>
              </a:rPr>
              <a:t> enzyme are present.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</a:rPr>
              <a:t>Here both PS-I &amp; PS-II are involved and are connected through electron transport chain as in Z scheme.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B0F0"/>
              </a:solidFill>
            </a:endParaRP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000" b="1" dirty="0" smtClean="0"/>
              <a:t>In NCPP both ATP &amp; </a:t>
            </a:r>
            <a:r>
              <a:rPr lang="en-IN" sz="2000" b="1" dirty="0"/>
              <a:t>NADPH</a:t>
            </a:r>
            <a:r>
              <a:rPr lang="en-IN" sz="2000" b="1" baseline="30000" dirty="0"/>
              <a:t>+ </a:t>
            </a:r>
            <a:r>
              <a:rPr lang="en-US" b="1" dirty="0" smtClean="0"/>
              <a:t>  </a:t>
            </a:r>
            <a:r>
              <a:rPr lang="en-US" sz="2000" b="1" dirty="0" smtClean="0"/>
              <a:t>+  </a:t>
            </a:r>
            <a:r>
              <a:rPr lang="en-IN" sz="2000" b="1" dirty="0" smtClean="0"/>
              <a:t>H</a:t>
            </a:r>
            <a:r>
              <a:rPr lang="en-IN" sz="2000" b="1" baseline="30000" dirty="0" smtClean="0"/>
              <a:t>+</a:t>
            </a:r>
            <a:r>
              <a:rPr lang="en-IN" sz="2000" b="1" dirty="0"/>
              <a:t> </a:t>
            </a:r>
            <a:r>
              <a:rPr lang="en-IN" sz="2000" b="1" dirty="0" smtClean="0"/>
              <a:t> </a:t>
            </a:r>
            <a:r>
              <a:rPr lang="en-US" sz="2000" b="1" dirty="0" smtClean="0"/>
              <a:t>are synthesized. </a:t>
            </a:r>
            <a:endParaRPr lang="en-US" sz="20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65579"/>
            <a:ext cx="1447800" cy="365125"/>
          </a:xfrm>
        </p:spPr>
        <p:txBody>
          <a:bodyPr/>
          <a:lstStyle/>
          <a:p>
            <a:pPr algn="ctr"/>
            <a:fld id="{9CC7009D-3E54-4F61-96A8-EEC908B4622F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pPr algn="ctr"/>
            <a:fld id="{69BE094A-6780-460E-9791-D3A0E500E2A3}" type="slidenum">
              <a:rPr lang="en-US" smtClean="0"/>
              <a:pPr algn="ctr"/>
              <a:t>39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480E-44E4-4969-B283-01A99D693FB5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F94C-F957-420B-B669-08FB00CA6A0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Difference Between Anabolism and Catabolism - An Over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 b="28689"/>
          <a:stretch/>
        </p:blipFill>
        <p:spPr bwMode="auto">
          <a:xfrm>
            <a:off x="228600" y="247650"/>
            <a:ext cx="8686800" cy="59436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29350"/>
            <a:ext cx="3962400" cy="457200"/>
          </a:xfrm>
        </p:spPr>
        <p:txBody>
          <a:bodyPr/>
          <a:lstStyle/>
          <a:p>
            <a:pPr algn="ctr"/>
            <a:r>
              <a:rPr lang="en-US" sz="1600" dirty="0" err="1" smtClean="0">
                <a:solidFill>
                  <a:srgbClr val="0000CC"/>
                </a:solidFill>
              </a:rPr>
              <a:t>Dr.Ezra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err="1" smtClean="0">
                <a:solidFill>
                  <a:srgbClr val="0000CC"/>
                </a:solidFill>
              </a:rPr>
              <a:t>V.Sekhar.A.C.College</a:t>
            </a:r>
            <a:r>
              <a:rPr lang="en-US" sz="1600" dirty="0" smtClean="0">
                <a:solidFill>
                  <a:srgbClr val="0000CC"/>
                </a:solidFill>
              </a:rPr>
              <a:t>, 2023-24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1295400" cy="365125"/>
          </a:xfrm>
        </p:spPr>
        <p:txBody>
          <a:bodyPr/>
          <a:lstStyle/>
          <a:p>
            <a:pPr algn="ctr"/>
            <a:fld id="{99C513F6-1AE5-4C5E-A373-6DB37A37FF08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pPr algn="ctr"/>
            <a:fld id="{69BE094A-6780-460E-9791-D3A0E500E2A3}" type="slidenum">
              <a:rPr lang="en-US" smtClean="0"/>
              <a:pPr algn="ctr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b="9131"/>
          <a:stretch/>
        </p:blipFill>
        <p:spPr>
          <a:xfrm>
            <a:off x="228600" y="228600"/>
            <a:ext cx="8763000" cy="6172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953000" y="5791200"/>
            <a:ext cx="1059160" cy="612648"/>
          </a:xfrm>
          <a:prstGeom prst="wedgeEllipseCallout">
            <a:avLst>
              <a:gd name="adj1" fmla="val -296953"/>
              <a:gd name="adj2" fmla="val 24630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PS-II</a:t>
            </a:r>
            <a:endParaRPr lang="en-US" b="1" dirty="0"/>
          </a:p>
        </p:txBody>
      </p:sp>
      <p:sp>
        <p:nvSpPr>
          <p:cNvPr id="7" name="Oval Callout 6"/>
          <p:cNvSpPr/>
          <p:nvPr/>
        </p:nvSpPr>
        <p:spPr>
          <a:xfrm>
            <a:off x="7086600" y="5486400"/>
            <a:ext cx="914400" cy="612648"/>
          </a:xfrm>
          <a:prstGeom prst="wedgeEllipseCallout">
            <a:avLst>
              <a:gd name="adj1" fmla="val -222327"/>
              <a:gd name="adj2" fmla="val -111258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PS-I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ACBD-4C84-4823-8BD6-6FC1246C4814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6" name="Picture 2" descr="http://www.kshitij-pmt.com/Biology/Photosynthesis-in-higher-plants/Electron-transport/4.jpg"/>
          <p:cNvPicPr>
            <a:picLocks noChangeAspect="1" noChangeArrowheads="1"/>
          </p:cNvPicPr>
          <p:nvPr/>
        </p:nvPicPr>
        <p:blipFill rotWithShape="1">
          <a:blip r:embed="rId2" cstate="print"/>
          <a:srcRect l="2452"/>
          <a:stretch/>
        </p:blipFill>
        <p:spPr bwMode="auto">
          <a:xfrm>
            <a:off x="1173706" y="838200"/>
            <a:ext cx="7284493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26367"/>
            <a:ext cx="4196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4.6.3 </a:t>
            </a:r>
            <a:r>
              <a:rPr lang="en-IN" sz="2400" b="1" dirty="0" err="1" smtClean="0">
                <a:solidFill>
                  <a:srgbClr val="FF0000"/>
                </a:solidFill>
              </a:rPr>
              <a:t>Chemiosmotic</a:t>
            </a:r>
            <a:r>
              <a:rPr lang="en-IN" sz="2400" b="1" dirty="0" smtClean="0">
                <a:solidFill>
                  <a:srgbClr val="FF0000"/>
                </a:solidFill>
              </a:rPr>
              <a:t> Hypothesis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1/18/Thylakoid_membra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304800"/>
            <a:ext cx="8839201" cy="6172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52400" y="1219200"/>
            <a:ext cx="1752600" cy="106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Pheophytin</a:t>
            </a:r>
            <a:endParaRPr lang="en-US" dirty="0" smtClean="0"/>
          </a:p>
          <a:p>
            <a:r>
              <a:rPr lang="en-US" dirty="0" err="1" smtClean="0"/>
              <a:t>Chl</a:t>
            </a:r>
            <a:r>
              <a:rPr lang="en-US" dirty="0" smtClean="0"/>
              <a:t>-a, 2H,Colourless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14400" y="2286000"/>
            <a:ext cx="1143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6019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(OEC: 4Mn,Ca,Cl- ions)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3124200"/>
            <a:ext cx="785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Cyt-B6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43434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CF</a:t>
            </a:r>
            <a:r>
              <a:rPr lang="en-US" b="1" dirty="0" err="1" smtClean="0"/>
              <a:t>o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2209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CF</a:t>
            </a:r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20" name="Oval 19"/>
          <p:cNvSpPr/>
          <p:nvPr/>
        </p:nvSpPr>
        <p:spPr>
          <a:xfrm>
            <a:off x="2667000" y="2819400"/>
            <a:ext cx="1066800" cy="1676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Cyt</a:t>
            </a:r>
            <a:r>
              <a:rPr lang="en-US" sz="1600" b="1" dirty="0" smtClean="0"/>
              <a:t>- b6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1200" dirty="0" smtClean="0"/>
              <a:t>    </a:t>
            </a:r>
            <a:r>
              <a:rPr lang="en-US" sz="1600" b="1" dirty="0" smtClean="0"/>
              <a:t> e-</a:t>
            </a:r>
          </a:p>
          <a:p>
            <a:pPr algn="ctr"/>
            <a:endParaRPr lang="en-US" sz="1200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1400" b="1" dirty="0" err="1" smtClean="0"/>
              <a:t>Cyt</a:t>
            </a:r>
            <a:r>
              <a:rPr lang="en-US" sz="1400" b="1" dirty="0" smtClean="0"/>
              <a:t>-f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457200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2e-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2743994" y="3809206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486E-9BCE-4403-AEBB-B4BB2D92F7F8}" type="datetime5">
              <a:rPr lang="en-US" smtClean="0">
                <a:solidFill>
                  <a:srgbClr val="0000FF"/>
                </a:solidFill>
              </a:rPr>
              <a:t>26-Jul-24</a:t>
            </a:fld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68BCF94C-F957-420B-B669-08FB00CA6A0B}" type="slidenum">
              <a:rPr lang="en-US" b="1" smtClean="0">
                <a:solidFill>
                  <a:srgbClr val="0000FF"/>
                </a:solidFill>
              </a:rPr>
              <a:pPr/>
              <a:t>42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6035" y="3505200"/>
            <a:ext cx="1154996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vert="horz"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Thylakoid</a:t>
            </a:r>
            <a:r>
              <a:rPr lang="en-US" sz="1600" b="1" dirty="0" smtClean="0">
                <a:solidFill>
                  <a:srgbClr val="0000FF"/>
                </a:solidFill>
              </a:rPr>
              <a:t>  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membrane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11963400" y="4876800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2400300" y="32385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AAB7-F308-48CB-A71C-372ABFB374BF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 descr="http://upload.wikimedia.org/wikipedia/commons/1/18/Thylakoid_membrane.png"/>
          <p:cNvPicPr>
            <a:picLocks noChangeAspect="1" noChangeArrowheads="1"/>
          </p:cNvPicPr>
          <p:nvPr/>
        </p:nvPicPr>
        <p:blipFill rotWithShape="1">
          <a:blip r:embed="rId2" cstate="print"/>
          <a:srcRect l="71818" b="15091"/>
          <a:stretch/>
        </p:blipFill>
        <p:spPr bwMode="auto">
          <a:xfrm>
            <a:off x="2123728" y="457200"/>
            <a:ext cx="4978080" cy="5240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33800" y="248380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CF</a:t>
            </a: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7261" y="4876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CF</a:t>
            </a:r>
            <a:r>
              <a:rPr lang="en-US" b="1" dirty="0" err="1" smtClean="0"/>
              <a:t>o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76913" y="5675610"/>
            <a:ext cx="119455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00B050"/>
                </a:solidFill>
              </a:rPr>
              <a:t>Lumen</a:t>
            </a:r>
            <a:endParaRPr lang="en-IN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6913" y="1143000"/>
            <a:ext cx="126553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2800" b="1" dirty="0" err="1" smtClean="0">
                <a:solidFill>
                  <a:srgbClr val="00B050"/>
                </a:solidFill>
              </a:rPr>
              <a:t>Stroma</a:t>
            </a:r>
            <a:endParaRPr lang="en-IN" sz="2800" b="1" dirty="0">
              <a:solidFill>
                <a:srgbClr val="00B05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2041" y="3824652"/>
            <a:ext cx="23448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Thylakoid membrane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7146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19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66"/>
                </a:solidFill>
              </a:rPr>
              <a:t>Chemiosmotic</a:t>
            </a:r>
            <a:r>
              <a:rPr lang="en-US" sz="2800" b="1" dirty="0" smtClean="0">
                <a:solidFill>
                  <a:srgbClr val="FF0066"/>
                </a:solidFill>
              </a:rPr>
              <a:t> Hypothesis: (Peter Mitchell 1961) </a:t>
            </a:r>
            <a:r>
              <a:rPr lang="en-US" b="1" dirty="0" smtClean="0">
                <a:solidFill>
                  <a:srgbClr val="FF0066"/>
                </a:solidFill>
              </a:rPr>
              <a:t>Nobel in 1978):</a:t>
            </a:r>
          </a:p>
          <a:p>
            <a:pPr marL="168275" indent="-168275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It explains exact mechanism of ATP synthesis both in Chloroplasts &amp; Mitochondria.</a:t>
            </a:r>
          </a:p>
          <a:p>
            <a:pPr marL="168275" indent="-168275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FF"/>
                </a:solidFill>
              </a:rPr>
              <a:t>In both photosynthesis &amp; respiration, ATP synthesis is based on proton (</a:t>
            </a:r>
            <a:r>
              <a:rPr lang="en-IN" sz="2800" b="1" dirty="0">
                <a:solidFill>
                  <a:srgbClr val="FF00FF"/>
                </a:solidFill>
              </a:rPr>
              <a:t>H</a:t>
            </a:r>
            <a:r>
              <a:rPr lang="en-IN" sz="2800" b="1" baseline="30000" dirty="0" smtClean="0">
                <a:solidFill>
                  <a:srgbClr val="FF00FF"/>
                </a:solidFill>
              </a:rPr>
              <a:t>+</a:t>
            </a:r>
            <a:r>
              <a:rPr lang="en-US" sz="2800" b="1" dirty="0" smtClean="0">
                <a:solidFill>
                  <a:srgbClr val="FF00FF"/>
                </a:solidFill>
              </a:rPr>
              <a:t>) gradient. </a:t>
            </a:r>
          </a:p>
          <a:p>
            <a:pPr marL="168275" indent="-168275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In chloroplasts the proton accumulation occurs in the lumen of thylakoid, Whereas in respiration it occurs in the Inter-</a:t>
            </a:r>
            <a:r>
              <a:rPr lang="en-US" sz="2800" b="1" dirty="0" err="1" smtClean="0">
                <a:solidFill>
                  <a:srgbClr val="7030A0"/>
                </a:solidFill>
              </a:rPr>
              <a:t>Membranal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Space (</a:t>
            </a:r>
            <a:r>
              <a:rPr lang="en-US" sz="2800" b="1" dirty="0" err="1" smtClean="0">
                <a:solidFill>
                  <a:srgbClr val="7030A0"/>
                </a:solidFill>
              </a:rPr>
              <a:t>Peri</a:t>
            </a:r>
            <a:r>
              <a:rPr lang="en-US" sz="2800" b="1" dirty="0" smtClean="0">
                <a:solidFill>
                  <a:srgbClr val="7030A0"/>
                </a:solidFill>
              </a:rPr>
              <a:t>-Mitochondrial Space).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Steps: 3 major steps.</a:t>
            </a:r>
          </a:p>
          <a:p>
            <a:pPr marL="288925" indent="-288925" algn="just">
              <a:buFont typeface="+mj-lt"/>
              <a:buAutoNum type="alphaLcParenR"/>
            </a:pPr>
            <a:r>
              <a:rPr lang="en-US" sz="2800" b="1" dirty="0" smtClean="0">
                <a:solidFill>
                  <a:srgbClr val="00B050"/>
                </a:solidFill>
              </a:rPr>
              <a:t>Since the photolysis of water takes place in the lumen, protons are accumulated in the lumen. </a:t>
            </a:r>
          </a:p>
          <a:p>
            <a:pPr marL="288925" indent="-288925" algn="just">
              <a:buFont typeface="+mj-lt"/>
              <a:buAutoNum type="alphaLcParenR"/>
            </a:pPr>
            <a:r>
              <a:rPr lang="en-US" sz="2800" b="1" dirty="0" smtClean="0">
                <a:solidFill>
                  <a:srgbClr val="0000FF"/>
                </a:solidFill>
              </a:rPr>
              <a:t>As e- move through the transport chain, protons are transported across the </a:t>
            </a:r>
            <a:r>
              <a:rPr lang="en-US" sz="2800" b="1" dirty="0" err="1" smtClean="0">
                <a:solidFill>
                  <a:srgbClr val="0000FF"/>
                </a:solidFill>
              </a:rPr>
              <a:t>thylakoid</a:t>
            </a:r>
            <a:r>
              <a:rPr lang="en-US" sz="2800" b="1" dirty="0" smtClean="0">
                <a:solidFill>
                  <a:srgbClr val="0000FF"/>
                </a:solidFill>
              </a:rPr>
              <a:t> membrane.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846627"/>
            <a:ext cx="2133600" cy="365125"/>
          </a:xfrm>
        </p:spPr>
        <p:txBody>
          <a:bodyPr/>
          <a:lstStyle/>
          <a:p>
            <a:pPr algn="ctr"/>
            <a:fld id="{221950F4-69B7-417E-81B9-880ED06085E2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457200" cy="3810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70D1-51F8-40A9-95A5-6FB8E9EBFA0D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915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>
              <a:buFont typeface="+mj-lt"/>
              <a:buAutoNum type="romanLcPeriod"/>
            </a:pPr>
            <a:r>
              <a:rPr lang="en-US" sz="2800" b="1" dirty="0">
                <a:solidFill>
                  <a:srgbClr val="0000CC"/>
                </a:solidFill>
              </a:rPr>
              <a:t>This happens because the primary electron acceptor is located outside the thylakoid membrane. 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marL="450850" indent="-450850" algn="just">
              <a:buFont typeface="+mj-lt"/>
              <a:buAutoNum type="romanLcPeriod"/>
            </a:pPr>
            <a:endParaRPr lang="en-US" sz="2800" b="1" dirty="0">
              <a:solidFill>
                <a:srgbClr val="0000CC"/>
              </a:solidFill>
            </a:endParaRPr>
          </a:p>
          <a:p>
            <a:pPr marL="450850" indent="-450850" algn="just">
              <a:buFont typeface="+mj-lt"/>
              <a:buAutoNum type="romanLcPeriod"/>
            </a:pPr>
            <a:r>
              <a:rPr lang="en-US" sz="2800" b="1" dirty="0">
                <a:solidFill>
                  <a:srgbClr val="0000CC"/>
                </a:solidFill>
              </a:rPr>
              <a:t>This acceptor transfers electrons to a </a:t>
            </a:r>
            <a:r>
              <a:rPr lang="en-US" sz="2800" b="1" dirty="0" smtClean="0">
                <a:solidFill>
                  <a:srgbClr val="0000CC"/>
                </a:solidFill>
              </a:rPr>
              <a:t>proton (</a:t>
            </a:r>
            <a:r>
              <a:rPr lang="en-IN" sz="2800" b="1" dirty="0" smtClean="0">
                <a:solidFill>
                  <a:srgbClr val="0000CC"/>
                </a:solidFill>
              </a:rPr>
              <a:t>H</a:t>
            </a:r>
            <a:r>
              <a:rPr lang="en-IN" sz="2800" b="1" baseline="30000" dirty="0" smtClean="0">
                <a:solidFill>
                  <a:srgbClr val="0000CC"/>
                </a:solidFill>
              </a:rPr>
              <a:t>+</a:t>
            </a:r>
            <a:r>
              <a:rPr lang="en-US" sz="2800" b="1" dirty="0" smtClean="0">
                <a:solidFill>
                  <a:srgbClr val="0000CC"/>
                </a:solidFill>
              </a:rPr>
              <a:t>) carrier </a:t>
            </a:r>
            <a:r>
              <a:rPr lang="en-US" sz="2800" b="1" dirty="0">
                <a:solidFill>
                  <a:srgbClr val="0000CC"/>
                </a:solidFill>
              </a:rPr>
              <a:t>(PQ),  but not to an electron carrier.  This carrier removes a proton while transporting an </a:t>
            </a:r>
            <a:r>
              <a:rPr lang="en-IN" sz="2800" b="1" dirty="0">
                <a:solidFill>
                  <a:srgbClr val="0000CC"/>
                </a:solidFill>
              </a:rPr>
              <a:t>e</a:t>
            </a:r>
            <a:r>
              <a:rPr lang="en-IN" sz="2800" b="1" baseline="30000" dirty="0">
                <a:solidFill>
                  <a:srgbClr val="0000CC"/>
                </a:solidFill>
              </a:rPr>
              <a:t>-</a:t>
            </a:r>
            <a:r>
              <a:rPr lang="en-IN" sz="2800" b="1" dirty="0" smtClean="0">
                <a:solidFill>
                  <a:srgbClr val="0000CC"/>
                </a:solidFill>
              </a:rPr>
              <a:t>.</a:t>
            </a:r>
          </a:p>
          <a:p>
            <a:pPr marL="450850" indent="-450850" algn="just">
              <a:buFont typeface="+mj-lt"/>
              <a:buAutoNum type="romanLcPeriod"/>
            </a:pPr>
            <a:endParaRPr lang="en-US" sz="2800" b="1" dirty="0">
              <a:solidFill>
                <a:srgbClr val="0000CC"/>
              </a:solidFill>
            </a:endParaRPr>
          </a:p>
          <a:p>
            <a:pPr marL="450850" indent="-450850" algn="just" defTabSz="463550">
              <a:buFont typeface="+mj-lt"/>
              <a:buAutoNum type="romanLcPeriod"/>
            </a:pPr>
            <a:r>
              <a:rPr lang="en-US" sz="2800" b="1" dirty="0">
                <a:solidFill>
                  <a:srgbClr val="0000CC"/>
                </a:solidFill>
              </a:rPr>
              <a:t>When this PQ passes its electrons to the electron carrier on the inner side of membrane, the proton is released in to the lumen. 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marL="450850" indent="-450850" algn="just" defTabSz="463550">
              <a:buFont typeface="+mj-lt"/>
              <a:buAutoNum type="romanLcPeriod"/>
            </a:pPr>
            <a:endParaRPr lang="en-US" sz="2800" b="1" dirty="0">
              <a:solidFill>
                <a:srgbClr val="0000CC"/>
              </a:solidFill>
            </a:endParaRPr>
          </a:p>
          <a:p>
            <a:pPr marL="450850" indent="-450850" algn="just">
              <a:buFont typeface="+mj-lt"/>
              <a:buAutoNum type="romanLcPeriod"/>
            </a:pPr>
            <a:r>
              <a:rPr lang="en-US" sz="2800" b="1" dirty="0" smtClean="0">
                <a:solidFill>
                  <a:srgbClr val="0000CC"/>
                </a:solidFill>
              </a:rPr>
              <a:t>Like </a:t>
            </a:r>
            <a:r>
              <a:rPr lang="en-US" sz="2800" b="1" dirty="0">
                <a:solidFill>
                  <a:srgbClr val="0000CC"/>
                </a:solidFill>
              </a:rPr>
              <a:t>this Proton gradient </a:t>
            </a:r>
            <a:r>
              <a:rPr lang="en-US" sz="2800" b="1" dirty="0" smtClean="0">
                <a:solidFill>
                  <a:srgbClr val="0000CC"/>
                </a:solidFill>
              </a:rPr>
              <a:t>increases across </a:t>
            </a:r>
            <a:r>
              <a:rPr lang="en-US" sz="2800" b="1" dirty="0">
                <a:solidFill>
                  <a:srgbClr val="0000CC"/>
                </a:solidFill>
              </a:rPr>
              <a:t>the </a:t>
            </a:r>
            <a:r>
              <a:rPr lang="en-US" sz="2800" b="1" dirty="0" smtClean="0">
                <a:solidFill>
                  <a:srgbClr val="0000CC"/>
                </a:solidFill>
              </a:rPr>
              <a:t>membrane </a:t>
            </a:r>
            <a:r>
              <a:rPr lang="en-US" sz="2800" b="1" dirty="0">
                <a:solidFill>
                  <a:srgbClr val="0000CC"/>
                </a:solidFill>
              </a:rPr>
              <a:t>due to </a:t>
            </a:r>
            <a:r>
              <a:rPr lang="en-US" sz="2800" b="1" dirty="0" smtClean="0">
                <a:solidFill>
                  <a:srgbClr val="0000CC"/>
                </a:solidFill>
              </a:rPr>
              <a:t>Quinone cycle</a:t>
            </a:r>
            <a:r>
              <a:rPr lang="en-US" sz="2800" b="1" dirty="0">
                <a:solidFill>
                  <a:srgbClr val="0000CC"/>
                </a:solidFill>
              </a:rPr>
              <a:t>.  </a:t>
            </a:r>
            <a:r>
              <a:rPr lang="en-US" sz="2400" b="1" dirty="0" smtClean="0">
                <a:solidFill>
                  <a:srgbClr val="0000CC"/>
                </a:solidFill>
              </a:rPr>
              <a:t>(While e are moving between PQ &amp; </a:t>
            </a:r>
            <a:r>
              <a:rPr lang="en-US" sz="2400" b="1" dirty="0" err="1" smtClean="0">
                <a:solidFill>
                  <a:srgbClr val="0000CC"/>
                </a:solidFill>
              </a:rPr>
              <a:t>Cyto</a:t>
            </a:r>
            <a:r>
              <a:rPr lang="en-US" sz="2400" b="1" dirty="0" smtClean="0">
                <a:solidFill>
                  <a:srgbClr val="0000CC"/>
                </a:solidFill>
              </a:rPr>
              <a:t>-b)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138"/>
            <a:ext cx="8991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 defTabSz="225425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c) </a:t>
            </a:r>
            <a:r>
              <a:rPr lang="en-US" sz="2800" b="1" dirty="0" smtClean="0">
                <a:solidFill>
                  <a:srgbClr val="008000"/>
                </a:solidFill>
              </a:rPr>
              <a:t>The NADP </a:t>
            </a:r>
            <a:r>
              <a:rPr lang="en-US" sz="2800" b="1" dirty="0" err="1" smtClean="0">
                <a:solidFill>
                  <a:srgbClr val="008000"/>
                </a:solidFill>
              </a:rPr>
              <a:t>reductase</a:t>
            </a:r>
            <a:r>
              <a:rPr lang="en-US" sz="2800" b="1" dirty="0" smtClean="0">
                <a:solidFill>
                  <a:srgbClr val="008000"/>
                </a:solidFill>
              </a:rPr>
              <a:t> enzyme is located on the </a:t>
            </a:r>
            <a:r>
              <a:rPr lang="en-US" sz="2800" b="1" dirty="0" err="1" smtClean="0">
                <a:solidFill>
                  <a:srgbClr val="008000"/>
                </a:solidFill>
              </a:rPr>
              <a:t>stroma</a:t>
            </a:r>
            <a:r>
              <a:rPr lang="en-US" sz="2800" b="1" dirty="0" smtClean="0">
                <a:solidFill>
                  <a:srgbClr val="008000"/>
                </a:solidFill>
              </a:rPr>
              <a:t> side of the membrane. Along with electrons from the electron acceptor of PS-I, protons are also removed from the </a:t>
            </a:r>
            <a:r>
              <a:rPr lang="en-US" sz="2800" b="1" dirty="0" err="1" smtClean="0">
                <a:solidFill>
                  <a:srgbClr val="008000"/>
                </a:solidFill>
              </a:rPr>
              <a:t>stroma</a:t>
            </a:r>
            <a:r>
              <a:rPr lang="en-US" sz="2800" b="1" dirty="0" smtClean="0">
                <a:solidFill>
                  <a:srgbClr val="008000"/>
                </a:solidFill>
              </a:rPr>
              <a:t>, which are necessary of the reduction of NADP in to NADPH +  H.</a:t>
            </a:r>
          </a:p>
          <a:p>
            <a:pPr marL="273050" indent="-273050" algn="just" defTabSz="161925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sz="2800" b="1" dirty="0" smtClean="0">
                <a:solidFill>
                  <a:srgbClr val="0000FF"/>
                </a:solidFill>
              </a:rPr>
              <a:t>So the number of protons is decreased in the </a:t>
            </a:r>
            <a:r>
              <a:rPr lang="en-US" sz="2800" b="1" dirty="0" err="1" smtClean="0">
                <a:solidFill>
                  <a:srgbClr val="0000FF"/>
                </a:solidFill>
              </a:rPr>
              <a:t>stroma</a:t>
            </a:r>
            <a:r>
              <a:rPr lang="en-US" sz="2800" b="1" dirty="0" smtClean="0">
                <a:solidFill>
                  <a:srgbClr val="0000FF"/>
                </a:solidFill>
              </a:rPr>
              <a:t>, but increased in the lumen. This creates a proton gradient across the thylakoid membrane and decrease of pH in the lumen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</a:p>
          <a:p>
            <a:pPr marL="273050" indent="-273050" algn="just" defTabSz="161925">
              <a:buFont typeface="Wingdings" pitchFamily="2" charset="2"/>
              <a:buChar char="Ø"/>
              <a:tabLst>
                <a:tab pos="225425" algn="l"/>
              </a:tabLst>
            </a:pPr>
            <a:r>
              <a:rPr lang="en-US" sz="2800" b="1" dirty="0" smtClean="0">
                <a:solidFill>
                  <a:srgbClr val="00B0F0"/>
                </a:solidFill>
              </a:rPr>
              <a:t> Proton gradient is imp because its breakdown leads to the release of energy.</a:t>
            </a:r>
          </a:p>
          <a:p>
            <a:pPr marL="273050" indent="-273050" algn="just" defTabSz="161925">
              <a:buFont typeface="Wingdings" pitchFamily="2" charset="2"/>
              <a:buChar char="Ø"/>
              <a:tabLst>
                <a:tab pos="225425" algn="l"/>
              </a:tabLst>
            </a:pPr>
            <a:r>
              <a:rPr lang="en-US" sz="2800" b="1" dirty="0" smtClean="0">
                <a:solidFill>
                  <a:srgbClr val="FF00FF"/>
                </a:solidFill>
              </a:rPr>
              <a:t>The gradient is broken down due to the movement of protons across the 	membrane to the </a:t>
            </a:r>
            <a:r>
              <a:rPr lang="en-US" sz="2800" b="1" dirty="0" err="1" smtClean="0">
                <a:solidFill>
                  <a:srgbClr val="FF00FF"/>
                </a:solidFill>
              </a:rPr>
              <a:t>stroma</a:t>
            </a:r>
            <a:r>
              <a:rPr lang="en-US" sz="2800" b="1" dirty="0" smtClean="0">
                <a:solidFill>
                  <a:srgbClr val="FF00FF"/>
                </a:solidFill>
              </a:rPr>
              <a:t> through the F</a:t>
            </a:r>
            <a:r>
              <a:rPr lang="en-US" b="1" dirty="0" smtClean="0">
                <a:solidFill>
                  <a:srgbClr val="FF00FF"/>
                </a:solidFill>
              </a:rPr>
              <a:t>0</a:t>
            </a:r>
            <a:r>
              <a:rPr lang="en-US" sz="2800" b="1" dirty="0" smtClean="0">
                <a:solidFill>
                  <a:srgbClr val="FF00FF"/>
                </a:solidFill>
              </a:rPr>
              <a:t>  channel of the </a:t>
            </a:r>
            <a:r>
              <a:rPr lang="en-US" sz="2800" b="1" dirty="0" err="1" smtClean="0">
                <a:solidFill>
                  <a:srgbClr val="FF00FF"/>
                </a:solidFill>
              </a:rPr>
              <a:t>ATPase</a:t>
            </a:r>
            <a:r>
              <a:rPr lang="en-US" sz="2000" b="1" dirty="0" smtClean="0">
                <a:solidFill>
                  <a:srgbClr val="FF00FF"/>
                </a:solidFill>
              </a:rPr>
              <a:t>. 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1371600" cy="228600"/>
          </a:xfrm>
        </p:spPr>
        <p:txBody>
          <a:bodyPr/>
          <a:lstStyle/>
          <a:p>
            <a:pPr algn="ctr"/>
            <a:fld id="{15AA7CF6-6D01-43DC-B11B-788ECE7879DA}" type="datetime5">
              <a:rPr lang="en-US" b="1" smtClean="0">
                <a:solidFill>
                  <a:srgbClr val="0000FF"/>
                </a:solidFill>
              </a:rPr>
              <a:t>26-Jul-24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69BE094A-6780-460E-9791-D3A0E500E2A3}" type="slidenum">
              <a:rPr lang="en-US" b="1" smtClean="0">
                <a:solidFill>
                  <a:srgbClr val="0000FF"/>
                </a:solidFill>
              </a:rPr>
              <a:pPr/>
              <a:t>46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400800"/>
            <a:ext cx="3384376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FE65-7E8F-4ABA-B7D9-82DAED319F03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 defTabSz="161925">
              <a:tabLst>
                <a:tab pos="225425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ATPase structure:</a:t>
            </a:r>
          </a:p>
          <a:p>
            <a:pPr marL="273050" indent="-273050" algn="just" defTabSz="161925">
              <a:tabLst>
                <a:tab pos="225425" algn="l"/>
              </a:tabLst>
            </a:pPr>
            <a:r>
              <a:rPr lang="en-US" sz="2400" b="1" dirty="0">
                <a:solidFill>
                  <a:schemeClr val="accent4"/>
                </a:solidFill>
              </a:rPr>
              <a:t>The ATPase enzyme consists 2 parts </a:t>
            </a:r>
            <a:r>
              <a:rPr lang="en-US" sz="2800" b="1" dirty="0">
                <a:solidFill>
                  <a:schemeClr val="accent4"/>
                </a:solidFill>
              </a:rPr>
              <a:t>F</a:t>
            </a:r>
            <a:r>
              <a:rPr lang="en-US" b="1" dirty="0">
                <a:solidFill>
                  <a:schemeClr val="accent4"/>
                </a:solidFill>
              </a:rPr>
              <a:t>0</a:t>
            </a:r>
            <a:r>
              <a:rPr lang="en-US" sz="2400" b="1" dirty="0">
                <a:solidFill>
                  <a:schemeClr val="accent4"/>
                </a:solidFill>
              </a:rPr>
              <a:t> and </a:t>
            </a:r>
            <a:r>
              <a:rPr lang="en-US" sz="2800" b="1" dirty="0">
                <a:solidFill>
                  <a:schemeClr val="accent4"/>
                </a:solidFill>
              </a:rPr>
              <a:t>F</a:t>
            </a:r>
            <a:r>
              <a:rPr lang="en-US" b="1" dirty="0">
                <a:solidFill>
                  <a:schemeClr val="accent4"/>
                </a:solidFill>
              </a:rPr>
              <a:t>1</a:t>
            </a:r>
            <a:r>
              <a:rPr lang="en-US" sz="2400" b="1" dirty="0">
                <a:solidFill>
                  <a:schemeClr val="accent4"/>
                </a:solidFill>
              </a:rPr>
              <a:t>.</a:t>
            </a:r>
          </a:p>
          <a:p>
            <a:pPr marL="273050" indent="-273050" algn="just" defTabSz="161925">
              <a:tabLst>
                <a:tab pos="273050" algn="l"/>
              </a:tabLst>
            </a:pPr>
            <a:r>
              <a:rPr lang="en-US" sz="2800" b="1" u="sng" dirty="0">
                <a:solidFill>
                  <a:srgbClr val="0000FF"/>
                </a:solidFill>
              </a:rPr>
              <a:t>F</a:t>
            </a:r>
            <a:r>
              <a:rPr lang="en-US" sz="1600" b="1" u="sng" dirty="0">
                <a:solidFill>
                  <a:srgbClr val="0000FF"/>
                </a:solidFill>
              </a:rPr>
              <a:t>0</a:t>
            </a:r>
            <a:r>
              <a:rPr lang="en-US" sz="2400" b="1" u="sng" dirty="0">
                <a:solidFill>
                  <a:srgbClr val="0000FF"/>
                </a:solidFill>
              </a:rPr>
              <a:t> part/(Tail</a:t>
            </a:r>
            <a:r>
              <a:rPr lang="en-US" sz="2400" b="1" u="sng" dirty="0" smtClean="0">
                <a:solidFill>
                  <a:srgbClr val="0000FF"/>
                </a:solidFill>
              </a:rPr>
              <a:t>):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FF00FF"/>
                </a:solidFill>
              </a:rPr>
              <a:t>It is </a:t>
            </a:r>
            <a:r>
              <a:rPr lang="en-US" sz="2400" b="1" dirty="0">
                <a:solidFill>
                  <a:srgbClr val="FF00FF"/>
                </a:solidFill>
              </a:rPr>
              <a:t>embedded in the thylakoid membrane </a:t>
            </a:r>
            <a:r>
              <a:rPr lang="en-US" sz="2400" b="1" dirty="0" smtClean="0">
                <a:solidFill>
                  <a:srgbClr val="FF00FF"/>
                </a:solidFill>
              </a:rPr>
              <a:t>and present </a:t>
            </a:r>
            <a:r>
              <a:rPr lang="en-US" sz="2400" b="1" dirty="0">
                <a:solidFill>
                  <a:srgbClr val="FF00FF"/>
                </a:solidFill>
              </a:rPr>
              <a:t>towards 	lumen </a:t>
            </a:r>
            <a:r>
              <a:rPr lang="en-US" sz="2400" b="1" dirty="0" smtClean="0">
                <a:solidFill>
                  <a:srgbClr val="FF00FF"/>
                </a:solidFill>
              </a:rPr>
              <a:t>and forms </a:t>
            </a:r>
            <a:r>
              <a:rPr lang="en-US" sz="2400" b="1" dirty="0">
                <a:solidFill>
                  <a:srgbClr val="FF00FF"/>
                </a:solidFill>
              </a:rPr>
              <a:t>a </a:t>
            </a:r>
            <a:r>
              <a:rPr lang="en-US" sz="2400" b="1" dirty="0" smtClean="0">
                <a:solidFill>
                  <a:srgbClr val="FF00FF"/>
                </a:solidFill>
              </a:rPr>
              <a:t>trans-membrane channel that </a:t>
            </a:r>
            <a:r>
              <a:rPr lang="en-US" sz="2400" b="1" dirty="0">
                <a:solidFill>
                  <a:srgbClr val="FF00FF"/>
                </a:solidFill>
              </a:rPr>
              <a:t>carries out facilitated diffusion of </a:t>
            </a:r>
            <a:r>
              <a:rPr lang="en-US" sz="2400" b="1" dirty="0" smtClean="0">
                <a:solidFill>
                  <a:srgbClr val="FF00FF"/>
                </a:solidFill>
              </a:rPr>
              <a:t>protons across </a:t>
            </a:r>
            <a:r>
              <a:rPr lang="en-US" sz="2400" b="1" dirty="0">
                <a:solidFill>
                  <a:srgbClr val="FF00FF"/>
                </a:solidFill>
              </a:rPr>
              <a:t>the membrane.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</a:p>
          <a:p>
            <a:pPr marL="273050" indent="-273050" algn="just" defTabSz="161925">
              <a:tabLst>
                <a:tab pos="225425" algn="l"/>
              </a:tabLst>
            </a:pPr>
            <a:r>
              <a:rPr lang="en-US" sz="2800" b="1" u="sng" dirty="0">
                <a:solidFill>
                  <a:srgbClr val="0000FF"/>
                </a:solidFill>
              </a:rPr>
              <a:t>F</a:t>
            </a:r>
            <a:r>
              <a:rPr lang="en-US" sz="1600" b="1" u="sng" dirty="0">
                <a:solidFill>
                  <a:srgbClr val="0000FF"/>
                </a:solidFill>
              </a:rPr>
              <a:t>1</a:t>
            </a:r>
            <a:r>
              <a:rPr lang="en-US" sz="2400" b="1" u="sng" dirty="0">
                <a:solidFill>
                  <a:srgbClr val="0000FF"/>
                </a:solidFill>
              </a:rPr>
              <a:t> part(Head)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r>
              <a:rPr lang="en-US" sz="2400" b="1" dirty="0">
                <a:solidFill>
                  <a:srgbClr val="FF00FF"/>
                </a:solidFill>
              </a:rPr>
              <a:t>It protrudes in to the </a:t>
            </a:r>
            <a:r>
              <a:rPr lang="en-US" sz="2400" b="1" dirty="0" err="1">
                <a:solidFill>
                  <a:srgbClr val="FF00FF"/>
                </a:solidFill>
              </a:rPr>
              <a:t>stroma</a:t>
            </a:r>
            <a:r>
              <a:rPr lang="en-US" sz="2400" b="1" dirty="0">
                <a:solidFill>
                  <a:srgbClr val="FF00FF"/>
                </a:solidFill>
              </a:rPr>
              <a:t> side.</a:t>
            </a:r>
          </a:p>
          <a:p>
            <a:pPr marL="273050" indent="-273050" algn="just" defTabSz="161925">
              <a:buFont typeface="Wingdings" pitchFamily="2" charset="2"/>
              <a:buChar char="Ø"/>
              <a:tabLst>
                <a:tab pos="225425" algn="l"/>
              </a:tabLst>
            </a:pPr>
            <a:r>
              <a:rPr lang="en-US" sz="2400" b="1" dirty="0">
                <a:solidFill>
                  <a:srgbClr val="00B0F0"/>
                </a:solidFill>
              </a:rPr>
              <a:t>The break down of the gradient provides enough energy to cause a </a:t>
            </a:r>
            <a:r>
              <a:rPr lang="en-US" sz="2400" b="1" dirty="0" smtClean="0">
                <a:solidFill>
                  <a:srgbClr val="00B0F0"/>
                </a:solidFill>
              </a:rPr>
              <a:t>conformational </a:t>
            </a:r>
            <a:r>
              <a:rPr lang="en-US" sz="2400" b="1" dirty="0">
                <a:solidFill>
                  <a:srgbClr val="00B0F0"/>
                </a:solidFill>
              </a:rPr>
              <a:t>change in the F</a:t>
            </a:r>
            <a:r>
              <a:rPr lang="en-US" sz="2000" b="1" dirty="0">
                <a:solidFill>
                  <a:srgbClr val="00B0F0"/>
                </a:solidFill>
              </a:rPr>
              <a:t>1</a:t>
            </a:r>
            <a:r>
              <a:rPr lang="en-US" sz="2400" b="1" dirty="0">
                <a:solidFill>
                  <a:srgbClr val="00B0F0"/>
                </a:solidFill>
              </a:rPr>
              <a:t> particle of the ATPase, so that energy is </a:t>
            </a:r>
            <a:r>
              <a:rPr lang="en-US" sz="2400" b="1" dirty="0" smtClean="0">
                <a:solidFill>
                  <a:srgbClr val="00B0F0"/>
                </a:solidFill>
              </a:rPr>
              <a:t>released to </a:t>
            </a:r>
            <a:r>
              <a:rPr lang="en-US" sz="2400" b="1" dirty="0">
                <a:solidFill>
                  <a:srgbClr val="00B0F0"/>
                </a:solidFill>
              </a:rPr>
              <a:t>synthesize the ATP.</a:t>
            </a:r>
          </a:p>
          <a:p>
            <a:pPr marL="273050" indent="-273050" algn="just" defTabSz="161925">
              <a:buFont typeface="Wingdings" pitchFamily="2" charset="2"/>
              <a:buChar char="Ø"/>
              <a:tabLst>
                <a:tab pos="2254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End </a:t>
            </a:r>
            <a:r>
              <a:rPr lang="en-US" sz="2400" b="1" dirty="0">
                <a:solidFill>
                  <a:srgbClr val="FF0066"/>
                </a:solidFill>
              </a:rPr>
              <a:t>products of light reaction are </a:t>
            </a:r>
            <a:r>
              <a:rPr lang="en-US" sz="2800" b="1" dirty="0">
                <a:solidFill>
                  <a:srgbClr val="0000CC"/>
                </a:solidFill>
              </a:rPr>
              <a:t>O</a:t>
            </a:r>
            <a:r>
              <a:rPr lang="en-US" sz="1600" b="1" dirty="0">
                <a:solidFill>
                  <a:srgbClr val="0000CC"/>
                </a:solidFill>
              </a:rPr>
              <a:t>2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smtClean="0">
                <a:solidFill>
                  <a:srgbClr val="0000CC"/>
                </a:solidFill>
              </a:rPr>
              <a:t>NADPH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+ </a:t>
            </a:r>
            <a:r>
              <a:rPr lang="en-US" sz="2400" b="1" dirty="0" smtClean="0">
                <a:solidFill>
                  <a:srgbClr val="0000CC"/>
                </a:solidFill>
              </a:rPr>
              <a:t>+ H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+ </a:t>
            </a:r>
            <a:r>
              <a:rPr lang="en-US" sz="2400" b="1" dirty="0" smtClean="0">
                <a:solidFill>
                  <a:srgbClr val="0000CC"/>
                </a:solidFill>
              </a:rPr>
              <a:t>&amp; </a:t>
            </a:r>
            <a:r>
              <a:rPr lang="en-US" sz="2400" b="1" dirty="0">
                <a:solidFill>
                  <a:srgbClr val="0000CC"/>
                </a:solidFill>
              </a:rPr>
              <a:t>ATP.   </a:t>
            </a:r>
            <a:r>
              <a:rPr lang="en-US" sz="2800" b="1" dirty="0">
                <a:solidFill>
                  <a:srgbClr val="FF0066"/>
                </a:solidFill>
              </a:rPr>
              <a:t>O</a:t>
            </a:r>
            <a:r>
              <a:rPr lang="en-US" b="1" dirty="0">
                <a:solidFill>
                  <a:srgbClr val="FF0066"/>
                </a:solidFill>
              </a:rPr>
              <a:t>2</a:t>
            </a:r>
            <a:r>
              <a:rPr lang="en-US" sz="2400" b="1" dirty="0">
                <a:solidFill>
                  <a:srgbClr val="FF0066"/>
                </a:solidFill>
              </a:rPr>
              <a:t> is released out. </a:t>
            </a:r>
          </a:p>
          <a:p>
            <a:pPr marL="273050" indent="-273050" algn="just" defTabSz="161925">
              <a:buFont typeface="Wingdings" pitchFamily="2" charset="2"/>
              <a:buChar char="Ø"/>
              <a:tabLst>
                <a:tab pos="225425" algn="l"/>
              </a:tabLst>
            </a:pPr>
            <a:r>
              <a:rPr lang="en-IN" sz="2400" b="1" dirty="0">
                <a:solidFill>
                  <a:srgbClr val="00B050"/>
                </a:solidFill>
              </a:rPr>
              <a:t>NADPH</a:t>
            </a:r>
            <a:r>
              <a:rPr lang="en-IN" sz="2400" b="1" baseline="30000" dirty="0">
                <a:solidFill>
                  <a:srgbClr val="00B050"/>
                </a:solidFill>
              </a:rPr>
              <a:t>+ </a:t>
            </a:r>
            <a:r>
              <a:rPr lang="en-US" sz="2400" b="1" dirty="0" smtClean="0">
                <a:solidFill>
                  <a:srgbClr val="00B050"/>
                </a:solidFill>
              </a:rPr>
              <a:t>+ </a:t>
            </a:r>
            <a:r>
              <a:rPr lang="en-IN" sz="2400" b="1" dirty="0">
                <a:solidFill>
                  <a:srgbClr val="00B050"/>
                </a:solidFill>
              </a:rPr>
              <a:t>H</a:t>
            </a:r>
            <a:r>
              <a:rPr lang="en-IN" sz="2400" b="1" baseline="30000" dirty="0" smtClean="0">
                <a:solidFill>
                  <a:srgbClr val="00B050"/>
                </a:solidFill>
              </a:rPr>
              <a:t>+</a:t>
            </a:r>
            <a:r>
              <a:rPr lang="en-IN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&amp; </a:t>
            </a:r>
            <a:r>
              <a:rPr lang="en-US" sz="2400" b="1" dirty="0">
                <a:solidFill>
                  <a:srgbClr val="00B050"/>
                </a:solidFill>
              </a:rPr>
              <a:t>ATP are together called - </a:t>
            </a:r>
            <a:r>
              <a:rPr lang="en-US" sz="2400" b="1" dirty="0">
                <a:solidFill>
                  <a:srgbClr val="FF0000"/>
                </a:solidFill>
              </a:rPr>
              <a:t>Assimilatory </a:t>
            </a:r>
            <a:r>
              <a:rPr lang="en-US" sz="2400" b="1" dirty="0" smtClean="0">
                <a:solidFill>
                  <a:srgbClr val="FF0000"/>
                </a:solidFill>
              </a:rPr>
              <a:t>power </a:t>
            </a:r>
            <a:r>
              <a:rPr lang="en-US" sz="2400" b="1" dirty="0" smtClean="0">
                <a:solidFill>
                  <a:srgbClr val="00B050"/>
                </a:solidFill>
              </a:rPr>
              <a:t>which is used </a:t>
            </a:r>
            <a:r>
              <a:rPr lang="en-US" sz="2400" b="1" dirty="0">
                <a:solidFill>
                  <a:srgbClr val="00B050"/>
                </a:solidFill>
              </a:rPr>
              <a:t>in Dark reaction. </a:t>
            </a:r>
            <a:endParaRPr lang="en-IN" sz="2400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373790"/>
            <a:ext cx="3242320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C03A-6C92-40E4-9311-985033264403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2" descr="http://upload.wikimedia.org/wikipedia/commons/1/18/Thylakoid_membrane.png"/>
          <p:cNvPicPr>
            <a:picLocks noChangeAspect="1" noChangeArrowheads="1"/>
          </p:cNvPicPr>
          <p:nvPr/>
        </p:nvPicPr>
        <p:blipFill rotWithShape="1">
          <a:blip r:embed="rId2" cstate="print"/>
          <a:srcRect l="71818" b="15091"/>
          <a:stretch/>
        </p:blipFill>
        <p:spPr bwMode="auto">
          <a:xfrm>
            <a:off x="1828800" y="533400"/>
            <a:ext cx="5105401" cy="5240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29000" y="248380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CF</a:t>
            </a: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468008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CF</a:t>
            </a:r>
            <a:r>
              <a:rPr lang="en-US" b="1" dirty="0" err="1" smtClean="0"/>
              <a:t>o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8282" y="5697940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00B050"/>
                </a:solidFill>
              </a:rPr>
              <a:t>Lumen</a:t>
            </a:r>
            <a:endParaRPr lang="en-IN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1422" y="1128870"/>
            <a:ext cx="1265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err="1" smtClean="0">
                <a:solidFill>
                  <a:srgbClr val="00B050"/>
                </a:solidFill>
              </a:rPr>
              <a:t>Stroma</a:t>
            </a:r>
            <a:endParaRPr lang="en-IN" sz="2800" b="1" dirty="0">
              <a:solidFill>
                <a:srgbClr val="00B05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266020" y="6384933"/>
            <a:ext cx="324036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32041" y="3824652"/>
            <a:ext cx="23448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Thylakoid membrane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02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28384" y="6400998"/>
            <a:ext cx="994156" cy="365125"/>
          </a:xfrm>
        </p:spPr>
        <p:txBody>
          <a:bodyPr/>
          <a:lstStyle/>
          <a:p>
            <a:pPr algn="ctr"/>
            <a:fld id="{0739AA9D-103C-4EC6-B299-7F6A4CFDE8F0}" type="datetime5">
              <a:rPr lang="en-US" smtClean="0"/>
              <a:pPr algn="ctr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520" y="6435919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12586"/>
            <a:ext cx="8915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531813" algn="just"/>
            <a:r>
              <a:rPr lang="en-US" sz="2800" b="1" dirty="0" smtClean="0">
                <a:solidFill>
                  <a:srgbClr val="FF0000"/>
                </a:solidFill>
              </a:rPr>
              <a:t>4.7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Dark Reaction/</a:t>
            </a:r>
            <a:r>
              <a:rPr lang="en-US" sz="2800" b="1" dirty="0" smtClean="0">
                <a:solidFill>
                  <a:srgbClr val="FF0000"/>
                </a:solidFill>
              </a:rPr>
              <a:t>Biosynthetic phase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Where are the ATP &amp; NADPH used?) 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Assimilatory power is used for the synthesis of food i.e. sugars. So it is called </a:t>
            </a:r>
            <a:r>
              <a:rPr lang="en-US" sz="2400" b="1" i="1" dirty="0" smtClean="0">
                <a:solidFill>
                  <a:srgbClr val="FF0000"/>
                </a:solidFill>
              </a:rPr>
              <a:t>biosynthetic phase </a:t>
            </a:r>
            <a:r>
              <a:rPr lang="en-US" sz="2400" b="1" dirty="0" smtClean="0">
                <a:solidFill>
                  <a:srgbClr val="0000FF"/>
                </a:solidFill>
              </a:rPr>
              <a:t>of photosynthesis.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Since this phase is not directly depended on the light, but depends on the assimilatory power which is the product of light phase, it is called dark phase.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Melvin Calvin(1957)discovered the details of biosynthetic phase, so it is also called Calvin cycle.(Nobel 1961). He used Radio Active </a:t>
            </a:r>
            <a:r>
              <a:rPr lang="en-IN" sz="2400" b="1" baseline="30000" dirty="0" smtClean="0">
                <a:solidFill>
                  <a:schemeClr val="accent6">
                    <a:lumMod val="50000"/>
                  </a:schemeClr>
                </a:solidFill>
              </a:rPr>
              <a:t>14</a:t>
            </a: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C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isotope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FF"/>
                </a:solidFill>
              </a:rPr>
              <a:t>Since the first product  of this cycle is 3-Phosphoglyceric Acid (PGA), which is a 3 carbon compound, it is also called C</a:t>
            </a:r>
            <a:r>
              <a:rPr lang="en-US" b="1" dirty="0" smtClean="0">
                <a:solidFill>
                  <a:srgbClr val="FF00FF"/>
                </a:solidFill>
              </a:rPr>
              <a:t>3</a:t>
            </a:r>
            <a:r>
              <a:rPr lang="en-US" sz="2400" b="1" dirty="0" smtClean="0">
                <a:solidFill>
                  <a:srgbClr val="FF00FF"/>
                </a:solidFill>
              </a:rPr>
              <a:t> cycle. 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In some plants like the first product is not PGA, but OAA, which is a 4 carbon compound. So this cycle is called C4 cycle.</a:t>
            </a:r>
          </a:p>
          <a:p>
            <a:pPr marL="273050" indent="-273050" algn="just"/>
            <a:r>
              <a:rPr lang="en-US" sz="2400" b="1" dirty="0" smtClean="0">
                <a:solidFill>
                  <a:srgbClr val="FF0066"/>
                </a:solidFill>
              </a:rPr>
              <a:t>4.7.1: The primary acceptor of CO</a:t>
            </a:r>
            <a:r>
              <a:rPr lang="en-US" b="1" dirty="0" smtClean="0">
                <a:solidFill>
                  <a:srgbClr val="FF0066"/>
                </a:solidFill>
              </a:rPr>
              <a:t>2</a:t>
            </a:r>
            <a:r>
              <a:rPr lang="en-US" sz="2400" b="1" dirty="0" smtClean="0">
                <a:solidFill>
                  <a:srgbClr val="FF0066"/>
                </a:solidFill>
              </a:rPr>
              <a:t>: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The first acceptor of CO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</a:rPr>
              <a:t> is Ribulose </a:t>
            </a:r>
            <a:r>
              <a:rPr lang="en-US" sz="2400" b="1" dirty="0" err="1" smtClean="0">
                <a:solidFill>
                  <a:srgbClr val="00B050"/>
                </a:solidFill>
              </a:rPr>
              <a:t>Bis</a:t>
            </a:r>
            <a:r>
              <a:rPr lang="en-US" sz="2400" b="1" dirty="0" smtClean="0">
                <a:solidFill>
                  <a:srgbClr val="00B050"/>
                </a:solidFill>
              </a:rPr>
              <a:t> Phosphate (</a:t>
            </a:r>
            <a:r>
              <a:rPr lang="en-US" sz="2400" b="1" dirty="0" err="1" smtClean="0">
                <a:solidFill>
                  <a:srgbClr val="00B050"/>
                </a:solidFill>
              </a:rPr>
              <a:t>RuBP</a:t>
            </a:r>
            <a:r>
              <a:rPr lang="en-US" sz="2400" b="1" dirty="0" smtClean="0">
                <a:solidFill>
                  <a:srgbClr val="00B050"/>
                </a:solidFill>
              </a:rPr>
              <a:t>), which is a 5 carbon ketose sugar</a:t>
            </a:r>
            <a:r>
              <a:rPr lang="en-US" sz="2400" b="1" dirty="0" smtClean="0">
                <a:solidFill>
                  <a:srgbClr val="FF0066"/>
                </a:solidFill>
              </a:rPr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19872" y="6493367"/>
            <a:ext cx="3242320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12711"/>
            <a:ext cx="8839200" cy="592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Introduction: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</a:rPr>
              <a:t>All animals (</a:t>
            </a:r>
            <a:r>
              <a:rPr lang="en-US" sz="2400" b="1" dirty="0" err="1" smtClean="0">
                <a:solidFill>
                  <a:srgbClr val="FF0066"/>
                </a:solidFill>
              </a:rPr>
              <a:t>heterotrophs</a:t>
            </a:r>
            <a:r>
              <a:rPr lang="en-US" sz="2400" b="1" dirty="0" smtClean="0">
                <a:solidFill>
                  <a:srgbClr val="FF0066"/>
                </a:solidFill>
              </a:rPr>
              <a:t>) depend on plants for their food. 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Plants (autotrophs) make their own food and become source for food to the animals</a:t>
            </a:r>
          </a:p>
          <a:p>
            <a:pPr marL="273050" indent="-273050" algn="just" defTabSz="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Photosynthesis is a </a:t>
            </a:r>
            <a:r>
              <a:rPr lang="en-US" sz="2400" b="1" dirty="0" err="1" smtClean="0">
                <a:solidFill>
                  <a:srgbClr val="0000FF"/>
                </a:solidFill>
              </a:rPr>
              <a:t>physico</a:t>
            </a:r>
            <a:r>
              <a:rPr lang="en-US" sz="2400" b="1" dirty="0" smtClean="0">
                <a:solidFill>
                  <a:srgbClr val="0000FF"/>
                </a:solidFill>
              </a:rPr>
              <a:t>-chemical process in which light 	energy is converted into chemical (Food) energy. </a:t>
            </a:r>
          </a:p>
          <a:p>
            <a:pPr algn="just">
              <a:tabLst>
                <a:tab pos="225425" algn="l"/>
              </a:tabLst>
            </a:pPr>
            <a:r>
              <a:rPr lang="en-US" b="1" i="1" dirty="0" smtClean="0"/>
              <a:t>                                                            </a:t>
            </a:r>
            <a:endParaRPr lang="en-US" sz="2000" b="1" i="1" dirty="0"/>
          </a:p>
          <a:p>
            <a:pPr algn="just">
              <a:lnSpc>
                <a:spcPct val="90000"/>
              </a:lnSpc>
            </a:pPr>
            <a:r>
              <a:rPr lang="en-US" sz="2400" b="1" dirty="0">
                <a:solidFill>
                  <a:srgbClr val="FF00FF"/>
                </a:solidFill>
              </a:rPr>
              <a:t>              </a:t>
            </a:r>
            <a:r>
              <a:rPr lang="en-US" sz="2400" b="1" dirty="0" smtClean="0">
                <a:solidFill>
                  <a:srgbClr val="FF00FF"/>
                </a:solidFill>
              </a:rPr>
              <a:t>6CO</a:t>
            </a:r>
            <a:r>
              <a:rPr lang="en-US" sz="2400" b="1" baseline="-25000" dirty="0" smtClean="0">
                <a:solidFill>
                  <a:srgbClr val="FF00FF"/>
                </a:solidFill>
              </a:rPr>
              <a:t>2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>
                <a:solidFill>
                  <a:srgbClr val="FF00FF"/>
                </a:solidFill>
              </a:rPr>
              <a:t>+ 12H</a:t>
            </a:r>
            <a:r>
              <a:rPr lang="en-US" sz="2400" b="1" baseline="-25000" dirty="0">
                <a:solidFill>
                  <a:srgbClr val="FF00FF"/>
                </a:solidFill>
              </a:rPr>
              <a:t>2</a:t>
            </a:r>
            <a:r>
              <a:rPr lang="en-US" sz="2400" b="1" dirty="0">
                <a:solidFill>
                  <a:srgbClr val="FF00FF"/>
                </a:solidFill>
              </a:rPr>
              <a:t>O                     C</a:t>
            </a:r>
            <a:r>
              <a:rPr lang="en-US" sz="2400" b="1" baseline="-25000" dirty="0">
                <a:solidFill>
                  <a:srgbClr val="FF00FF"/>
                </a:solidFill>
              </a:rPr>
              <a:t>6</a:t>
            </a:r>
            <a:r>
              <a:rPr lang="en-US" sz="2400" b="1" dirty="0">
                <a:solidFill>
                  <a:srgbClr val="FF00FF"/>
                </a:solidFill>
              </a:rPr>
              <a:t>H</a:t>
            </a:r>
            <a:r>
              <a:rPr lang="en-US" sz="2400" b="1" baseline="-25000" dirty="0">
                <a:solidFill>
                  <a:srgbClr val="FF00FF"/>
                </a:solidFill>
              </a:rPr>
              <a:t>12</a:t>
            </a:r>
            <a:r>
              <a:rPr lang="en-US" sz="2400" b="1" dirty="0">
                <a:solidFill>
                  <a:srgbClr val="FF00FF"/>
                </a:solidFill>
              </a:rPr>
              <a:t>O</a:t>
            </a:r>
            <a:r>
              <a:rPr lang="en-US" sz="2400" b="1" baseline="-25000" dirty="0">
                <a:solidFill>
                  <a:srgbClr val="FF00FF"/>
                </a:solidFill>
              </a:rPr>
              <a:t>6</a:t>
            </a:r>
            <a:r>
              <a:rPr lang="en-US" sz="2400" b="1" dirty="0">
                <a:solidFill>
                  <a:srgbClr val="FF00FF"/>
                </a:solidFill>
              </a:rPr>
              <a:t> + 6H</a:t>
            </a:r>
            <a:r>
              <a:rPr lang="en-US" sz="2400" b="1" baseline="-25000" dirty="0">
                <a:solidFill>
                  <a:srgbClr val="FF00FF"/>
                </a:solidFill>
              </a:rPr>
              <a:t>2</a:t>
            </a:r>
            <a:r>
              <a:rPr lang="en-US" sz="2400" b="1" dirty="0">
                <a:solidFill>
                  <a:srgbClr val="FF00FF"/>
                </a:solidFill>
              </a:rPr>
              <a:t>O + </a:t>
            </a:r>
            <a:r>
              <a:rPr lang="en-US" sz="2400" b="1" dirty="0" smtClean="0">
                <a:solidFill>
                  <a:srgbClr val="FF00FF"/>
                </a:solidFill>
              </a:rPr>
              <a:t>6O</a:t>
            </a:r>
            <a:r>
              <a:rPr lang="en-US" sz="2400" b="1" baseline="-25000" dirty="0" smtClean="0">
                <a:solidFill>
                  <a:srgbClr val="FF00FF"/>
                </a:solidFill>
              </a:rPr>
              <a:t>2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endParaRPr lang="en-US" sz="2400" b="1" dirty="0">
              <a:solidFill>
                <a:srgbClr val="FF00F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			</a:t>
            </a:r>
            <a:endParaRPr lang="en-US" b="1" i="1" dirty="0" smtClean="0">
              <a:solidFill>
                <a:srgbClr val="0000FF"/>
              </a:solidFill>
            </a:endParaRP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Sun is the source of energy for all the organisms.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en-US" sz="2400" b="1" dirty="0" smtClean="0"/>
              <a:t>Photosynthesis is important because:</a:t>
            </a:r>
          </a:p>
          <a:p>
            <a:pPr marL="914400" lvl="1" indent="-457200" algn="just"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</a:rPr>
              <a:t>It is the source of food for all the organisms.</a:t>
            </a:r>
          </a:p>
          <a:p>
            <a:pPr marL="914400" lvl="1" indent="-457200" algn="just"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</a:rPr>
              <a:t>It is also the source of Oxygen on earth.</a:t>
            </a:r>
            <a:endParaRPr lang="en-US" sz="2400" b="1" dirty="0">
              <a:solidFill>
                <a:srgbClr val="00B050"/>
              </a:solidFill>
            </a:endParaRPr>
          </a:p>
          <a:p>
            <a:pPr marL="914400" lvl="1" indent="-914400" algn="just"/>
            <a:r>
              <a:rPr lang="en-US" sz="2400" b="1" dirty="0" smtClean="0">
                <a:solidFill>
                  <a:srgbClr val="FF0000"/>
                </a:solidFill>
              </a:rPr>
              <a:t>Requirements for photosynthesis:</a:t>
            </a:r>
          </a:p>
          <a:p>
            <a:pPr marL="914400" lvl="1" indent="-914400" algn="just"/>
            <a:r>
              <a:rPr lang="en-US" sz="2400" b="1" dirty="0" smtClean="0">
                <a:solidFill>
                  <a:srgbClr val="FF00FF"/>
                </a:solidFill>
              </a:rPr>
              <a:t>1. Light:  </a:t>
            </a:r>
            <a:r>
              <a:rPr lang="en-US" sz="2400" b="1" dirty="0" smtClean="0"/>
              <a:t>Variegated leaf experiment.</a:t>
            </a:r>
          </a:p>
          <a:p>
            <a:pPr marL="914400" lvl="1" indent="-914400" algn="just"/>
            <a:r>
              <a:rPr lang="en-US" sz="2400" b="1" dirty="0" smtClean="0">
                <a:solidFill>
                  <a:srgbClr val="FF00FF"/>
                </a:solidFill>
              </a:rPr>
              <a:t>2. CO</a:t>
            </a:r>
            <a:r>
              <a:rPr lang="en-US" sz="1600" b="1" dirty="0" smtClean="0">
                <a:solidFill>
                  <a:srgbClr val="FF00FF"/>
                </a:solidFill>
              </a:rPr>
              <a:t>2</a:t>
            </a:r>
            <a:r>
              <a:rPr lang="en-US" sz="2400" b="1" dirty="0" smtClean="0">
                <a:solidFill>
                  <a:srgbClr val="FF00FF"/>
                </a:solidFill>
              </a:rPr>
              <a:t>:  </a:t>
            </a:r>
            <a:r>
              <a:rPr lang="en-US" sz="2400" b="1" dirty="0" err="1" smtClean="0"/>
              <a:t>Mohl’s</a:t>
            </a:r>
            <a:r>
              <a:rPr lang="en-US" sz="2400" b="1" dirty="0" smtClean="0"/>
              <a:t> half leaf experiment. </a:t>
            </a: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6324600"/>
            <a:ext cx="1371600" cy="365125"/>
          </a:xfrm>
        </p:spPr>
        <p:txBody>
          <a:bodyPr/>
          <a:lstStyle/>
          <a:p>
            <a:pPr algn="ctr"/>
            <a:fld id="{476CF4D3-8B68-4C2E-8307-9F7E34031B7F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3048000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3048000"/>
            <a:ext cx="1038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i="1" dirty="0" smtClean="0"/>
              <a:t>Chlorophyll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743200"/>
            <a:ext cx="554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i="1" dirty="0" smtClean="0"/>
              <a:t>Light</a:t>
            </a:r>
            <a:endParaRPr lang="en-US" sz="1400" b="1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4CC9-6105-409A-8C3C-E00145FD158A}" type="datetime5">
              <a:rPr lang="en-US" smtClean="0"/>
              <a:t>26-Jul-24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332656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Important Questions 2 marks</a:t>
            </a:r>
          </a:p>
          <a:p>
            <a:r>
              <a:rPr lang="en-US" sz="2000" dirty="0" smtClean="0"/>
              <a:t>Where </a:t>
            </a:r>
            <a:r>
              <a:rPr lang="en-US" sz="2000" dirty="0"/>
              <a:t>does the photolysis of H</a:t>
            </a:r>
            <a:r>
              <a:rPr lang="en-US" sz="2000" baseline="-25000" dirty="0"/>
              <a:t>2</a:t>
            </a:r>
            <a:r>
              <a:rPr lang="en-US" sz="2000" dirty="0"/>
              <a:t>O occur? What is its significance?</a:t>
            </a:r>
            <a:endParaRPr lang="en-IN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Define the Law of limiting factors proposed by Blackman</a:t>
            </a:r>
            <a:endParaRPr lang="en-IN" sz="2000" dirty="0"/>
          </a:p>
          <a:p>
            <a:r>
              <a:rPr lang="en-US" sz="2000" dirty="0" smtClean="0"/>
              <a:t>Distinguish </a:t>
            </a:r>
            <a:r>
              <a:rPr lang="en-US" sz="2000" dirty="0"/>
              <a:t>between absorption spectrum and action </a:t>
            </a:r>
            <a:r>
              <a:rPr lang="en-US" sz="2000" dirty="0" smtClean="0"/>
              <a:t>spectrum</a:t>
            </a:r>
          </a:p>
          <a:p>
            <a:r>
              <a:rPr lang="en-US" sz="2400" b="1" dirty="0"/>
              <a:t>Important Questions </a:t>
            </a:r>
            <a:r>
              <a:rPr lang="en-US" sz="2400" b="1" dirty="0" smtClean="0"/>
              <a:t>4marks</a:t>
            </a:r>
          </a:p>
          <a:p>
            <a:r>
              <a:rPr lang="en-US" sz="2400" dirty="0" smtClean="0"/>
              <a:t>Explain </a:t>
            </a:r>
            <a:r>
              <a:rPr lang="en-US" sz="2400" dirty="0"/>
              <a:t>the structure of the chloroplast. Draw a neat labeled diagram.</a:t>
            </a:r>
            <a:endParaRPr lang="en-IN" sz="2400" dirty="0"/>
          </a:p>
          <a:p>
            <a:r>
              <a:rPr lang="en-US" sz="2400" dirty="0" smtClean="0"/>
              <a:t>Write </a:t>
            </a:r>
            <a:r>
              <a:rPr lang="en-US" sz="2400" dirty="0"/>
              <a:t>any 8 differences between C3 &amp; C4 plants (Cycles).</a:t>
            </a:r>
            <a:endParaRPr lang="en-IN" sz="2400" dirty="0"/>
          </a:p>
          <a:p>
            <a:r>
              <a:rPr lang="en-US" sz="2000" b="1" dirty="0" smtClean="0"/>
              <a:t>No important 8 marks questions in this chapter.</a:t>
            </a:r>
            <a:endParaRPr lang="en-US" sz="20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44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96336" y="6191250"/>
            <a:ext cx="1052364" cy="476250"/>
          </a:xfrm>
        </p:spPr>
        <p:txBody>
          <a:bodyPr/>
          <a:lstStyle/>
          <a:p>
            <a:pPr algn="ctr"/>
            <a:fld id="{4CD1EDC5-56EF-49BB-8252-6F247198CBFC}" type="datetime5">
              <a:rPr lang="en-US" smtClean="0"/>
              <a:pPr algn="ctr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381000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4.7.2  Calvin Cycle: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Calvin et al discovered the details of this cycle.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</a:rPr>
              <a:t> </a:t>
            </a:r>
          </a:p>
          <a:p>
            <a:pPr algn="just" defTabSz="2286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Calvin cycle takes place in all photosynthetic plants. i.e. in </a:t>
            </a:r>
            <a:r>
              <a:rPr lang="en-US" sz="4000" b="1" dirty="0" smtClean="0">
                <a:solidFill>
                  <a:srgbClr val="00B050"/>
                </a:solidFill>
              </a:rPr>
              <a:t>c</a:t>
            </a:r>
            <a:r>
              <a:rPr lang="en-US" sz="2000" b="1" dirty="0" smtClean="0">
                <a:solidFill>
                  <a:srgbClr val="00B050"/>
                </a:solidFill>
              </a:rPr>
              <a:t>3 &amp; also in </a:t>
            </a:r>
            <a:r>
              <a:rPr lang="en-US" sz="2800" b="1" dirty="0" smtClean="0">
                <a:solidFill>
                  <a:srgbClr val="00B050"/>
                </a:solidFill>
              </a:rPr>
              <a:t>C</a:t>
            </a:r>
            <a:r>
              <a:rPr lang="en-US" sz="2000" b="1" dirty="0" smtClean="0">
                <a:solidFill>
                  <a:srgbClr val="00B050"/>
                </a:solidFill>
              </a:rPr>
              <a:t>4 	plants.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FF"/>
                </a:solidFill>
              </a:rPr>
              <a:t>Calvin ‘cycle takes place in 3 stages. </a:t>
            </a:r>
          </a:p>
          <a:p>
            <a:pPr algn="just"/>
            <a:r>
              <a:rPr lang="en-US" sz="2000" dirty="0" smtClean="0"/>
              <a:t>	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Carboxylation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phase</a:t>
            </a:r>
          </a:p>
          <a:p>
            <a:pPr algn="just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2. Reduction phase</a:t>
            </a:r>
          </a:p>
          <a:p>
            <a:pPr algn="just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	3. Regeneration of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RuBP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marL="287338" indent="-231775" algn="just" defTabSz="115888">
              <a:tabLst>
                <a:tab pos="287338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1.Carboxylation: </a:t>
            </a:r>
            <a:r>
              <a:rPr lang="en-US" sz="2000" b="1" dirty="0" smtClean="0">
                <a:solidFill>
                  <a:srgbClr val="0000FF"/>
                </a:solidFill>
              </a:rPr>
              <a:t>Addition of CO</a:t>
            </a:r>
            <a:r>
              <a:rPr lang="en-US" sz="1400" b="1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 to RUBP to form 2 molecules of PGA is 	called carboxylation. </a:t>
            </a:r>
          </a:p>
          <a:p>
            <a:pPr marL="290513" indent="-234950" algn="just" defTabSz="231775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It is the fixation of CO</a:t>
            </a:r>
            <a:r>
              <a:rPr lang="en-US" sz="1400" b="1" dirty="0" smtClean="0">
                <a:solidFill>
                  <a:srgbClr val="00B050"/>
                </a:solidFill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</a:rPr>
              <a:t> into a stable organic intermediate. It is the most important step in which the CO</a:t>
            </a:r>
            <a:r>
              <a:rPr lang="en-US" sz="1400" b="1" dirty="0" smtClean="0">
                <a:solidFill>
                  <a:srgbClr val="00B050"/>
                </a:solidFill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</a:rPr>
              <a:t> is accepted by </a:t>
            </a:r>
            <a:r>
              <a:rPr lang="en-US" sz="2000" b="1" dirty="0" err="1" smtClean="0">
                <a:solidFill>
                  <a:srgbClr val="00B050"/>
                </a:solidFill>
              </a:rPr>
              <a:t>RuBP</a:t>
            </a:r>
            <a:r>
              <a:rPr lang="en-US" sz="2000" b="1" dirty="0" smtClean="0">
                <a:solidFill>
                  <a:srgbClr val="00B050"/>
                </a:solidFill>
              </a:rPr>
              <a:t>.</a:t>
            </a:r>
          </a:p>
          <a:p>
            <a:pPr marL="290513" indent="-234950" algn="just" defTabSz="225425">
              <a:buFont typeface="Arial" panose="020B0604020202020204" pitchFamily="34" charset="0"/>
              <a:buChar char="•"/>
              <a:tabLst>
                <a:tab pos="290513" algn="l"/>
              </a:tabLst>
            </a:pPr>
            <a:r>
              <a:rPr lang="en-US" sz="2000" b="1" dirty="0" smtClean="0">
                <a:solidFill>
                  <a:srgbClr val="FF00FF"/>
                </a:solidFill>
              </a:rPr>
              <a:t>This reaction is catalyzed by </a:t>
            </a:r>
            <a:r>
              <a:rPr lang="en-US" sz="2000" b="1" dirty="0" err="1" smtClean="0">
                <a:solidFill>
                  <a:srgbClr val="FF00FF"/>
                </a:solidFill>
              </a:rPr>
              <a:t>RuBisCO</a:t>
            </a:r>
            <a:r>
              <a:rPr lang="en-US" sz="2000" b="1" dirty="0" smtClean="0">
                <a:solidFill>
                  <a:srgbClr val="FF00FF"/>
                </a:solidFill>
              </a:rPr>
              <a:t> enzyme, which results in the formation of two molecules of PGA.</a:t>
            </a:r>
            <a:endParaRPr lang="en-US" sz="2000" dirty="0" smtClean="0"/>
          </a:p>
          <a:p>
            <a:pPr algn="just" defTabSz="225425"/>
            <a:r>
              <a:rPr lang="en-US" sz="2000" dirty="0" smtClean="0"/>
              <a:t>		6RuBP + 6CO</a:t>
            </a:r>
            <a:r>
              <a:rPr lang="en-US" sz="1600" dirty="0" smtClean="0"/>
              <a:t>2</a:t>
            </a:r>
            <a:r>
              <a:rPr lang="en-US" sz="2000" dirty="0" smtClean="0"/>
              <a:t>+ 6H</a:t>
            </a:r>
            <a:r>
              <a:rPr lang="en-US" sz="1400" dirty="0" smtClean="0"/>
              <a:t>2</a:t>
            </a:r>
            <a:r>
              <a:rPr lang="en-US" sz="2000" dirty="0" smtClean="0"/>
              <a:t>O                          12PGA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5791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22" name="Picture 2" descr="https://sidthesciencekid.files.wordpress.com/2012/11/nobel_laureate_1961_cal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52400"/>
            <a:ext cx="1552575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87437"/>
            <a:ext cx="3456384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96336" y="6414529"/>
            <a:ext cx="1242864" cy="476250"/>
          </a:xfrm>
        </p:spPr>
        <p:txBody>
          <a:bodyPr/>
          <a:lstStyle/>
          <a:p>
            <a:pPr algn="ctr"/>
            <a:fld id="{E6587043-3A43-4994-A41F-14DA21385B59}" type="datetime5">
              <a:rPr lang="en-US" smtClean="0"/>
              <a:pPr algn="ctr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400800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1026" name="Picture 2" descr="http://users.rcn.com/jkimball.ma.ultranet/BiologyPages/C/Calvin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1000"/>
            <a:ext cx="8587680" cy="60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781300" y="990600"/>
            <a:ext cx="2057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1. Carboxylation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3810000"/>
            <a:ext cx="1600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2. Reduction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124200"/>
            <a:ext cx="2514600" cy="500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3. Regeneration of RUBP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905000"/>
            <a:ext cx="914400" cy="2286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RUBP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1300" y="6400800"/>
            <a:ext cx="3520852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492875"/>
            <a:ext cx="1143000" cy="365125"/>
          </a:xfrm>
        </p:spPr>
        <p:txBody>
          <a:bodyPr/>
          <a:lstStyle/>
          <a:p>
            <a:pPr algn="ctr"/>
            <a:fld id="{E8F9FD9E-646D-45D9-8AAA-03C0A3D8EF49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84994" name="Picture 2" descr="http://images.tutorvista.com/content/photosynthesis/calvin-cycle-st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27032" cy="586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00800"/>
            <a:ext cx="3168352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C329-27DB-47DC-9264-A4520F065CB4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9916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66"/>
                </a:solidFill>
              </a:rPr>
              <a:t>2.Reduction:     </a:t>
            </a:r>
            <a:r>
              <a:rPr lang="en-US" sz="2400" b="1" dirty="0" smtClean="0"/>
              <a:t>It consists of 2 steps:</a:t>
            </a:r>
          </a:p>
          <a:p>
            <a:pPr marL="234950" indent="-234950" algn="just">
              <a:tabLst>
                <a:tab pos="29051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a) Utilization of ATP:</a:t>
            </a:r>
          </a:p>
          <a:p>
            <a:pPr marL="234950" indent="-9525" algn="just" defTabSz="795338"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000" dirty="0" smtClean="0"/>
              <a:t> </a:t>
            </a:r>
            <a:r>
              <a:rPr lang="en-US" sz="2400" b="1" dirty="0" smtClean="0"/>
              <a:t>12 PGA will react with 12ATP to produce 12BisPGA and 12ADP. </a:t>
            </a:r>
            <a:br>
              <a:rPr lang="en-US" sz="2400" b="1" dirty="0" smtClean="0"/>
            </a:br>
            <a:r>
              <a:rPr lang="en-US" sz="2400" b="1" dirty="0" smtClean="0"/>
              <a:t>	This reaction is catalyzed by </a:t>
            </a:r>
            <a:r>
              <a:rPr lang="en-US" sz="2400" b="1" dirty="0" err="1" smtClean="0"/>
              <a:t>Phosphoglycerokinase</a:t>
            </a:r>
            <a:r>
              <a:rPr lang="en-US" sz="2000" dirty="0" smtClean="0"/>
              <a:t>.</a:t>
            </a:r>
          </a:p>
          <a:p>
            <a:pPr marL="234950" indent="-9525" algn="just" defTabSz="795338">
              <a:tabLst>
                <a:tab pos="290513" algn="l"/>
              </a:tabLst>
            </a:pPr>
            <a:endParaRPr lang="en-US" sz="2000" dirty="0" smtClean="0"/>
          </a:p>
          <a:p>
            <a:pPr marL="234950" indent="-9525" algn="just" defTabSz="795338">
              <a:tabLst>
                <a:tab pos="290513" algn="l"/>
              </a:tabLst>
            </a:pPr>
            <a:r>
              <a:rPr lang="en-US" sz="2000" dirty="0" smtClean="0"/>
              <a:t>	        </a:t>
            </a:r>
            <a:r>
              <a:rPr lang="en-US" sz="2000" b="1" dirty="0" smtClean="0"/>
              <a:t>12PGA + 12 ATP                                          12BisPGA  + 12ADP</a:t>
            </a:r>
            <a:endParaRPr lang="en-US" sz="2000" dirty="0" smtClean="0"/>
          </a:p>
          <a:p>
            <a:pPr marL="234950" indent="-234950" algn="just" defTabSz="795338">
              <a:tabLst>
                <a:tab pos="29051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b) Reduction of 12 </a:t>
            </a:r>
            <a:r>
              <a:rPr lang="en-US" sz="2000" b="1" dirty="0" err="1" smtClean="0">
                <a:solidFill>
                  <a:srgbClr val="0000FF"/>
                </a:solidFill>
              </a:rPr>
              <a:t>BisPGA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pPr marL="450850" indent="-225425" algn="just" defTabSz="119063"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400" b="1" dirty="0" smtClean="0">
                <a:solidFill>
                  <a:srgbClr val="FF00FF"/>
                </a:solidFill>
              </a:rPr>
              <a:t>12 </a:t>
            </a:r>
            <a:r>
              <a:rPr lang="en-US" sz="2400" b="1" dirty="0" err="1" smtClean="0">
                <a:solidFill>
                  <a:srgbClr val="FF00FF"/>
                </a:solidFill>
              </a:rPr>
              <a:t>BisPGA</a:t>
            </a:r>
            <a:r>
              <a:rPr lang="en-US" sz="2400" b="1" dirty="0" smtClean="0">
                <a:solidFill>
                  <a:srgbClr val="FF00FF"/>
                </a:solidFill>
              </a:rPr>
              <a:t> reacts with 12 NADPH to produce G-3-P/PGAL. This reaction is catalyzed by G-3-P dehydrogenase</a:t>
            </a:r>
            <a:r>
              <a:rPr lang="en-US" sz="2000" b="1" dirty="0" smtClean="0">
                <a:solidFill>
                  <a:srgbClr val="FF00FF"/>
                </a:solidFill>
              </a:rPr>
              <a:t>. </a:t>
            </a:r>
          </a:p>
          <a:p>
            <a:pPr marL="401638" indent="-176213" algn="just" defTabSz="119063">
              <a:tabLst>
                <a:tab pos="290513" algn="l"/>
              </a:tabLst>
            </a:pPr>
            <a:r>
              <a:rPr lang="en-US" sz="2000" dirty="0" smtClean="0">
                <a:solidFill>
                  <a:srgbClr val="FF00FF"/>
                </a:solidFill>
              </a:rPr>
              <a:t>	</a:t>
            </a:r>
          </a:p>
          <a:p>
            <a:pPr marL="401638" indent="-176213" algn="just" defTabSz="119063">
              <a:tabLst>
                <a:tab pos="290513" algn="l"/>
              </a:tabLst>
            </a:pPr>
            <a:r>
              <a:rPr lang="en-US" sz="2400" b="1" dirty="0" smtClean="0">
                <a:solidFill>
                  <a:srgbClr val="FF00FF"/>
                </a:solidFill>
              </a:rPr>
              <a:t>      12BisPGA +12NADPH                    12  G-3-P +12NADP +12H</a:t>
            </a:r>
            <a:r>
              <a:rPr lang="en-US" b="1" dirty="0" smtClean="0">
                <a:solidFill>
                  <a:srgbClr val="FF00FF"/>
                </a:solidFill>
              </a:rPr>
              <a:t>2</a:t>
            </a:r>
            <a:r>
              <a:rPr lang="en-US" sz="2400" b="1" dirty="0" smtClean="0">
                <a:solidFill>
                  <a:srgbClr val="FF00FF"/>
                </a:solidFill>
              </a:rPr>
              <a:t>PO4</a:t>
            </a:r>
          </a:p>
          <a:p>
            <a:pPr marL="401638" indent="-176213" algn="just" defTabSz="119063">
              <a:tabLst>
                <a:tab pos="290513" algn="l"/>
              </a:tabLst>
            </a:pPr>
            <a:endParaRPr lang="en-US" sz="2000" dirty="0" smtClean="0"/>
          </a:p>
          <a:p>
            <a:pPr marL="401638" indent="-176213" algn="just" defTabSz="119063"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400" b="1" dirty="0" smtClean="0">
                <a:solidFill>
                  <a:srgbClr val="00B0F0"/>
                </a:solidFill>
              </a:rPr>
              <a:t> Of the 12 G-3-P, 2 are used to produce starch and the remaining 10 are used for the reproduction of 6 </a:t>
            </a:r>
            <a:r>
              <a:rPr lang="en-US" sz="2400" b="1" dirty="0" err="1" smtClean="0">
                <a:solidFill>
                  <a:srgbClr val="00B0F0"/>
                </a:solidFill>
              </a:rPr>
              <a:t>RuBP</a:t>
            </a:r>
            <a:r>
              <a:rPr lang="en-US" sz="2400" b="1" dirty="0" smtClean="0">
                <a:solidFill>
                  <a:srgbClr val="00B0F0"/>
                </a:solidFill>
              </a:rPr>
              <a:t> for the further continuation of </a:t>
            </a:r>
            <a:r>
              <a:rPr lang="en-US" sz="2800" b="1" dirty="0" smtClean="0">
                <a:solidFill>
                  <a:srgbClr val="00B0F0"/>
                </a:solidFill>
              </a:rPr>
              <a:t>C</a:t>
            </a:r>
            <a:r>
              <a:rPr lang="en-US" b="1" dirty="0" smtClean="0">
                <a:solidFill>
                  <a:srgbClr val="00B0F0"/>
                </a:solidFill>
              </a:rPr>
              <a:t>3</a:t>
            </a:r>
            <a:r>
              <a:rPr lang="en-US" sz="2400" b="1" dirty="0" smtClean="0">
                <a:solidFill>
                  <a:srgbClr val="00B0F0"/>
                </a:solidFill>
              </a:rPr>
              <a:t> cycle.</a:t>
            </a:r>
          </a:p>
          <a:p>
            <a:pPr marL="401638" indent="-176213" algn="just" defTabSz="119063"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All the 12 G-3-P are converted into their isomeric compounds 12 	DHAP</a:t>
            </a:r>
            <a:r>
              <a:rPr lang="en-US" sz="2000" b="1" dirty="0" smtClean="0"/>
              <a:t>.</a:t>
            </a:r>
          </a:p>
          <a:p>
            <a:pPr marL="401638" indent="-176213" algn="just" defTabSz="153988">
              <a:buFont typeface="Arial" pitchFamily="34" charset="0"/>
              <a:buChar char="•"/>
              <a:tabLst>
                <a:tab pos="290513" algn="l"/>
              </a:tabLst>
            </a:pPr>
            <a:r>
              <a:rPr lang="en-US" sz="2400" b="1" dirty="0" smtClean="0"/>
              <a:t> 2DHAP react with themselves to produce glucose &amp; then starch.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71800" y="2036032"/>
            <a:ext cx="1841263" cy="14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8999" y="3279955"/>
            <a:ext cx="22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G-3-P dehydrogenase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6911" y="1666700"/>
            <a:ext cx="247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 err="1" smtClean="0">
                <a:solidFill>
                  <a:srgbClr val="00B050"/>
                </a:solidFill>
              </a:rPr>
              <a:t>Phosphoglycerokinase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42505" y="3789040"/>
            <a:ext cx="11214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9BA4-E3CC-4C46-AA01-A819321FFFE2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839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3.Regeneration of </a:t>
            </a:r>
            <a:r>
              <a:rPr lang="en-US" sz="2400" b="1" dirty="0" err="1" smtClean="0">
                <a:solidFill>
                  <a:srgbClr val="0000FF"/>
                </a:solidFill>
              </a:rPr>
              <a:t>RuBP</a:t>
            </a:r>
            <a:r>
              <a:rPr lang="en-US" sz="2400" b="1" dirty="0" smtClean="0">
                <a:solidFill>
                  <a:srgbClr val="0000FF"/>
                </a:solidFill>
              </a:rPr>
              <a:t> :</a:t>
            </a:r>
          </a:p>
          <a:p>
            <a:pPr defTabSz="285750">
              <a:buFont typeface="Arial" pitchFamily="34" charset="0"/>
              <a:buChar char="•"/>
            </a:pPr>
            <a:r>
              <a:rPr lang="en-US" sz="2400" b="1" dirty="0" smtClean="0"/>
              <a:t>Formation of 6 </a:t>
            </a:r>
            <a:r>
              <a:rPr lang="en-US" sz="2400" b="1" dirty="0" err="1" smtClean="0"/>
              <a:t>RuBP</a:t>
            </a:r>
            <a:r>
              <a:rPr lang="en-US" sz="2400" b="1" dirty="0" smtClean="0"/>
              <a:t> from the remained 10 G-3-P is called 	regeneration.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For every </a:t>
            </a:r>
            <a:r>
              <a:rPr lang="en-US" sz="2400" b="1" dirty="0" err="1" smtClean="0"/>
              <a:t>RuBP</a:t>
            </a:r>
            <a:r>
              <a:rPr lang="en-US" sz="2400" b="1" dirty="0" smtClean="0"/>
              <a:t> molecule formation  1 ATP required.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It involves 9 reactions. </a:t>
            </a:r>
          </a:p>
          <a:p>
            <a:pPr marL="457200" indent="-457200">
              <a:buAutoNum type="alphaLcParenR"/>
            </a:pPr>
            <a:r>
              <a:rPr lang="en-US" sz="2400" b="1" dirty="0" smtClean="0">
                <a:solidFill>
                  <a:srgbClr val="00B0F0"/>
                </a:solidFill>
              </a:rPr>
              <a:t>2G -3-P </a:t>
            </a:r>
            <a:r>
              <a:rPr lang="en-US" sz="2400" b="1" dirty="0" smtClean="0">
                <a:solidFill>
                  <a:srgbClr val="FF00FF"/>
                </a:solidFill>
              </a:rPr>
              <a:t>+</a:t>
            </a:r>
            <a:r>
              <a:rPr lang="en-US" sz="2400" b="1" dirty="0" smtClean="0">
                <a:solidFill>
                  <a:srgbClr val="00B0F0"/>
                </a:solidFill>
              </a:rPr>
              <a:t> 2DHAP                                  2 Fr-1,6-Bisphosphate</a:t>
            </a:r>
          </a:p>
          <a:p>
            <a:pPr marL="457200" indent="-457200">
              <a:buAutoNum type="alphaLcParenR"/>
            </a:pPr>
            <a:endParaRPr lang="en-US" sz="2400" b="1" dirty="0"/>
          </a:p>
          <a:p>
            <a:pPr marL="457200" indent="-457200">
              <a:buAutoNum type="alphaLcParenR"/>
            </a:pPr>
            <a:r>
              <a:rPr lang="en-US" sz="2400" b="1" dirty="0" smtClean="0">
                <a:solidFill>
                  <a:srgbClr val="00B0F0"/>
                </a:solidFill>
              </a:rPr>
              <a:t>2Fr-1,6-Bisphosphate                                2Fr-1,6 Phosphate</a:t>
            </a:r>
            <a:r>
              <a:rPr lang="en-US" sz="2400" b="1" dirty="0" smtClean="0">
                <a:solidFill>
                  <a:srgbClr val="FF00FF"/>
                </a:solidFill>
              </a:rPr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2Pi</a:t>
            </a:r>
          </a:p>
          <a:p>
            <a:pPr marL="457200" indent="-457200">
              <a:buAutoNum type="alphaLcParenR"/>
            </a:pPr>
            <a:endParaRPr lang="en-US" sz="2400" b="1" dirty="0">
              <a:solidFill>
                <a:srgbClr val="00B0F0"/>
              </a:solidFill>
            </a:endParaRPr>
          </a:p>
          <a:p>
            <a:pPr marL="457200" indent="-457200">
              <a:buAutoNum type="alphaLcParenR"/>
            </a:pPr>
            <a:r>
              <a:rPr lang="en-US" sz="2400" b="1" dirty="0" smtClean="0">
                <a:solidFill>
                  <a:srgbClr val="00B0F0"/>
                </a:solidFill>
              </a:rPr>
              <a:t>2Fr-1,6 P </a:t>
            </a:r>
            <a:r>
              <a:rPr lang="en-US" sz="2400" b="1" dirty="0" smtClean="0">
                <a:solidFill>
                  <a:srgbClr val="FF00FF"/>
                </a:solidFill>
              </a:rPr>
              <a:t>+</a:t>
            </a:r>
            <a:r>
              <a:rPr lang="en-US" sz="2400" b="1" dirty="0" smtClean="0">
                <a:solidFill>
                  <a:srgbClr val="00B0F0"/>
                </a:solidFill>
              </a:rPr>
              <a:t> 2 G-3-P                                  2 Xylose-5-P</a:t>
            </a:r>
            <a:r>
              <a:rPr lang="en-US" sz="2400" b="1" dirty="0" smtClean="0">
                <a:solidFill>
                  <a:srgbClr val="FF00FF"/>
                </a:solidFill>
              </a:rPr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2 Ery-4-P</a:t>
            </a:r>
          </a:p>
          <a:p>
            <a:pPr marL="457200" indent="-457200">
              <a:buAutoNum type="alphaLcParenR"/>
            </a:pPr>
            <a:endParaRPr lang="en-US" sz="2400" b="1" dirty="0">
              <a:solidFill>
                <a:srgbClr val="00B0F0"/>
              </a:solidFill>
            </a:endParaRPr>
          </a:p>
          <a:p>
            <a:pPr marL="457200" indent="-457200">
              <a:buAutoNum type="alphaLcParenR"/>
            </a:pPr>
            <a:r>
              <a:rPr lang="en-US" sz="2400" b="1" dirty="0" smtClean="0">
                <a:solidFill>
                  <a:srgbClr val="00B0F0"/>
                </a:solidFill>
              </a:rPr>
              <a:t>2 Ery-4-P </a:t>
            </a:r>
            <a:r>
              <a:rPr lang="en-US" sz="2400" b="1" dirty="0" smtClean="0">
                <a:solidFill>
                  <a:srgbClr val="FF00FF"/>
                </a:solidFill>
              </a:rPr>
              <a:t>+</a:t>
            </a:r>
            <a:r>
              <a:rPr lang="en-US" sz="2400" b="1" dirty="0" smtClean="0">
                <a:solidFill>
                  <a:srgbClr val="00B0F0"/>
                </a:solidFill>
              </a:rPr>
              <a:t> 2 DHAP                                2 Sedo1,7-Bisphosphate</a:t>
            </a:r>
          </a:p>
          <a:p>
            <a:pPr marL="457200" indent="-457200">
              <a:buAutoNum type="alphaLcParenR"/>
            </a:pPr>
            <a:endParaRPr lang="en-US" sz="2400" b="1" dirty="0">
              <a:solidFill>
                <a:srgbClr val="00B0F0"/>
              </a:solidFill>
            </a:endParaRPr>
          </a:p>
          <a:p>
            <a:pPr marL="457200" indent="-457200">
              <a:buAutoNum type="alphaLcParenR"/>
            </a:pPr>
            <a:r>
              <a:rPr lang="en-US" sz="2400" b="1" dirty="0" smtClean="0">
                <a:solidFill>
                  <a:srgbClr val="00B0F0"/>
                </a:solidFill>
              </a:rPr>
              <a:t>2 Sedo1,7-Bisphosphate                                        2Sedo-7-P </a:t>
            </a:r>
            <a:r>
              <a:rPr lang="en-US" sz="2400" b="1" dirty="0" smtClean="0">
                <a:solidFill>
                  <a:srgbClr val="FF00FF"/>
                </a:solidFill>
              </a:rPr>
              <a:t>+ </a:t>
            </a:r>
            <a:r>
              <a:rPr lang="en-US" sz="2400" b="1" dirty="0" smtClean="0">
                <a:solidFill>
                  <a:srgbClr val="00B0F0"/>
                </a:solidFill>
              </a:rPr>
              <a:t>2 Pi</a:t>
            </a:r>
            <a:endParaRPr lang="en-US" sz="2400" b="1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24384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177" y="3012351"/>
            <a:ext cx="2027049" cy="488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4188" y="3780676"/>
            <a:ext cx="2187038" cy="451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520389"/>
            <a:ext cx="2133600" cy="432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4838" y="5298318"/>
            <a:ext cx="2798361" cy="4118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4838" y="212294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66"/>
                </a:solidFill>
              </a:rPr>
              <a:t>Aldolase</a:t>
            </a:r>
            <a:endParaRPr lang="en-US" b="1" i="1" dirty="0">
              <a:solidFill>
                <a:srgbClr val="FF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4188" y="2843965"/>
            <a:ext cx="257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66"/>
                </a:solidFill>
              </a:rPr>
              <a:t>Fr-1,6-Bisphosphotase</a:t>
            </a:r>
            <a:endParaRPr lang="en-US" b="1" i="1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2819" y="3570376"/>
            <a:ext cx="15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0066"/>
                </a:solidFill>
              </a:rPr>
              <a:t>Transketolase</a:t>
            </a:r>
            <a:endParaRPr lang="en-US" b="1" i="1" dirty="0">
              <a:solidFill>
                <a:srgbClr val="FF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7662" y="4335723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66"/>
                </a:solidFill>
              </a:rPr>
              <a:t>Aldolase</a:t>
            </a:r>
            <a:endParaRPr lang="en-US" b="1" i="1" dirty="0">
              <a:solidFill>
                <a:srgbClr val="FF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0245" y="5038211"/>
            <a:ext cx="334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66"/>
                </a:solidFill>
              </a:rPr>
              <a:t>Sedoheptulose1,7 </a:t>
            </a:r>
            <a:r>
              <a:rPr lang="en-US" b="1" i="1" dirty="0" err="1" smtClean="0">
                <a:solidFill>
                  <a:srgbClr val="FF0066"/>
                </a:solidFill>
              </a:rPr>
              <a:t>bisphophatase</a:t>
            </a:r>
            <a:endParaRPr lang="en-US" b="1" i="1" dirty="0">
              <a:solidFill>
                <a:srgbClr val="FF00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3BF8-45C8-4FA1-A69B-7013066A6C6F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499" y="341594"/>
            <a:ext cx="8763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 startAt="6"/>
            </a:pPr>
            <a:r>
              <a:rPr lang="en-US" sz="2400" b="1" dirty="0" smtClean="0">
                <a:solidFill>
                  <a:srgbClr val="00B0F0"/>
                </a:solidFill>
              </a:rPr>
              <a:t>2Sedo-7-P </a:t>
            </a:r>
            <a:r>
              <a:rPr lang="en-US" sz="2400" b="1" dirty="0" smtClean="0">
                <a:solidFill>
                  <a:srgbClr val="FF00FF"/>
                </a:solidFill>
              </a:rPr>
              <a:t>+ </a:t>
            </a:r>
            <a:r>
              <a:rPr lang="en-US" sz="2400" b="1" dirty="0" smtClean="0">
                <a:solidFill>
                  <a:srgbClr val="00B0F0"/>
                </a:solidFill>
              </a:rPr>
              <a:t>2 Pi </a:t>
            </a:r>
            <a:r>
              <a:rPr lang="en-US" sz="2400" b="1" dirty="0" smtClean="0">
                <a:solidFill>
                  <a:srgbClr val="FF00FF"/>
                </a:solidFill>
              </a:rPr>
              <a:t>+</a:t>
            </a:r>
            <a:r>
              <a:rPr lang="en-US" sz="2400" b="1" dirty="0" smtClean="0">
                <a:solidFill>
                  <a:srgbClr val="00B0F0"/>
                </a:solidFill>
              </a:rPr>
              <a:t> 2G-3-P                    2 Xy-5-P   </a:t>
            </a:r>
            <a:r>
              <a:rPr lang="en-US" sz="2400" b="1" dirty="0" smtClean="0">
                <a:solidFill>
                  <a:srgbClr val="FF00FF"/>
                </a:solidFill>
              </a:rPr>
              <a:t>+ </a:t>
            </a:r>
            <a:r>
              <a:rPr lang="en-US" sz="2400" b="1" dirty="0" smtClean="0">
                <a:solidFill>
                  <a:srgbClr val="00B0F0"/>
                </a:solidFill>
              </a:rPr>
              <a:t> 2 Ribose - 5 - P</a:t>
            </a:r>
          </a:p>
          <a:p>
            <a:pPr marL="342900" indent="-342900" algn="just">
              <a:buAutoNum type="alphaLcParenR" startAt="6"/>
            </a:pPr>
            <a:endParaRPr lang="en-US" sz="2400" b="1" dirty="0" smtClean="0"/>
          </a:p>
          <a:p>
            <a:pPr marL="342900" indent="-342900" algn="just">
              <a:buAutoNum type="alphaLcParenR" startAt="6"/>
            </a:pPr>
            <a:r>
              <a:rPr lang="en-US" sz="2400" b="1" dirty="0" smtClean="0">
                <a:solidFill>
                  <a:srgbClr val="00B0F0"/>
                </a:solidFill>
              </a:rPr>
              <a:t>4- Xy-5-P                                   4 Ribulose – 5 - P</a:t>
            </a:r>
          </a:p>
          <a:p>
            <a:pPr marL="342900" indent="-342900" algn="just">
              <a:buAutoNum type="alphaLcParenR" startAt="6"/>
            </a:pPr>
            <a:endParaRPr lang="en-US" sz="2400" b="1" dirty="0" smtClean="0"/>
          </a:p>
          <a:p>
            <a:pPr marL="342900" indent="-342900" algn="just">
              <a:buFontTx/>
              <a:buAutoNum type="alphaLcParenR" startAt="6"/>
            </a:pPr>
            <a:r>
              <a:rPr lang="en-US" sz="2400" b="1" dirty="0" smtClean="0">
                <a:solidFill>
                  <a:srgbClr val="00B0F0"/>
                </a:solidFill>
              </a:rPr>
              <a:t>2 Ribulose -5-P                                  2 Ribose -5-P</a:t>
            </a:r>
          </a:p>
          <a:p>
            <a:pPr marL="342900" indent="-342900" algn="just">
              <a:buFontTx/>
              <a:buAutoNum type="alphaLcParenR" startAt="6"/>
            </a:pPr>
            <a:endParaRPr lang="en-US" sz="2400" b="1" dirty="0" smtClean="0"/>
          </a:p>
          <a:p>
            <a:pPr marL="342900" indent="-342900" algn="just">
              <a:buFontTx/>
              <a:buAutoNum type="alphaLcParenR" startAt="6"/>
            </a:pPr>
            <a:r>
              <a:rPr lang="en-US" sz="2400" b="1" dirty="0" smtClean="0">
                <a:solidFill>
                  <a:srgbClr val="00B0F0"/>
                </a:solidFill>
              </a:rPr>
              <a:t>6 Ribulose -5-P </a:t>
            </a:r>
            <a:r>
              <a:rPr lang="en-US" sz="2400" b="1" dirty="0" smtClean="0">
                <a:solidFill>
                  <a:srgbClr val="FF00FF"/>
                </a:solidFill>
              </a:rPr>
              <a:t>+</a:t>
            </a:r>
            <a:r>
              <a:rPr lang="en-US" sz="2400" b="1" dirty="0" smtClean="0">
                <a:solidFill>
                  <a:srgbClr val="00B0F0"/>
                </a:solidFill>
              </a:rPr>
              <a:t>  6 ATP                                       6 </a:t>
            </a:r>
            <a:r>
              <a:rPr lang="en-US" sz="2400" b="1" dirty="0" err="1" smtClean="0">
                <a:solidFill>
                  <a:srgbClr val="00B0F0"/>
                </a:solidFill>
              </a:rPr>
              <a:t>RuBP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smtClean="0">
                <a:solidFill>
                  <a:srgbClr val="FF00FF"/>
                </a:solidFill>
              </a:rPr>
              <a:t>+</a:t>
            </a:r>
            <a:r>
              <a:rPr lang="en-US" sz="2400" b="1" dirty="0" smtClean="0">
                <a:solidFill>
                  <a:srgbClr val="00B0F0"/>
                </a:solidFill>
              </a:rPr>
              <a:t> 6 ATP</a:t>
            </a:r>
          </a:p>
          <a:p>
            <a:pPr algn="just"/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CC00"/>
                </a:solidFill>
              </a:rPr>
              <a:t>Hence for every CO</a:t>
            </a:r>
            <a:r>
              <a:rPr lang="en-US" sz="2000" b="1" dirty="0" smtClean="0">
                <a:solidFill>
                  <a:srgbClr val="00CC00"/>
                </a:solidFill>
              </a:rPr>
              <a:t>2</a:t>
            </a:r>
            <a:r>
              <a:rPr lang="en-US" sz="2400" b="1" dirty="0" smtClean="0">
                <a:solidFill>
                  <a:srgbClr val="00CC00"/>
                </a:solidFill>
              </a:rPr>
              <a:t> molecule entering the Calvin cycle, </a:t>
            </a:r>
            <a:br>
              <a:rPr lang="en-US" sz="2400" b="1" dirty="0" smtClean="0">
                <a:solidFill>
                  <a:srgbClr val="00CC00"/>
                </a:solidFill>
              </a:rPr>
            </a:br>
            <a:r>
              <a:rPr lang="en-US" sz="2400" b="1" dirty="0" smtClean="0">
                <a:solidFill>
                  <a:srgbClr val="00CC00"/>
                </a:solidFill>
              </a:rPr>
              <a:t>3 molecules of ATP &amp; 2 molecules of NADPH are required.</a:t>
            </a:r>
          </a:p>
          <a:p>
            <a:pPr marL="342900" indent="-342900" algn="just"/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00FF"/>
                </a:solidFill>
              </a:rPr>
              <a:t>To make 1 molecule of glucose 6 turns of cycle are required. </a:t>
            </a:r>
          </a:p>
          <a:p>
            <a:pPr marL="342900" indent="-342900" algn="just">
              <a:buAutoNum type="alphaLcParenR" startAt="6"/>
            </a:pPr>
            <a:endParaRPr lang="en-US" sz="2400" b="1" dirty="0" smtClean="0"/>
          </a:p>
          <a:p>
            <a:pPr marL="457200" indent="-457200" algn="just">
              <a:buAutoNum type="alphaLcParenR" startAt="6"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228600"/>
            <a:ext cx="104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</a:rPr>
              <a:t>Transketolase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4125" y="93897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66"/>
                </a:solidFill>
              </a:rPr>
              <a:t>Ribulose-5-P epimerase</a:t>
            </a:r>
            <a:endParaRPr lang="en-US" b="1" i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5034" y="1663037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0066"/>
                </a:solidFill>
              </a:rPr>
              <a:t>Ribiose</a:t>
            </a:r>
            <a:r>
              <a:rPr lang="en-US" b="1" i="1" dirty="0" smtClean="0">
                <a:solidFill>
                  <a:srgbClr val="FF0066"/>
                </a:solidFill>
              </a:rPr>
              <a:t> -5-P isomerase</a:t>
            </a:r>
            <a:endParaRPr lang="en-US" b="1" i="1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6183" y="2457636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66"/>
                </a:solidFill>
              </a:rPr>
              <a:t>Ribulose-5-Phosphokinase</a:t>
            </a:r>
            <a:endParaRPr lang="en-US" b="1" i="1" dirty="0">
              <a:solidFill>
                <a:srgbClr val="FF006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62400" y="609600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7400" y="1295400"/>
            <a:ext cx="1905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67000" y="2057400"/>
            <a:ext cx="1905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86200" y="2819400"/>
            <a:ext cx="2209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4BFA-6DCC-4DE3-B74C-FB824B759A7E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0673" t="5544" r="1762" b="8316"/>
          <a:stretch/>
        </p:blipFill>
        <p:spPr>
          <a:xfrm>
            <a:off x="304800" y="354842"/>
            <a:ext cx="8610600" cy="60459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009899"/>
            <a:ext cx="1905000" cy="3679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1. Carboxylation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762000"/>
            <a:ext cx="1600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</a:rPr>
              <a:t>2. Reduction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1266820"/>
            <a:ext cx="1295400" cy="381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 smtClean="0">
                <a:solidFill>
                  <a:srgbClr val="0000FF"/>
                </a:solidFill>
              </a:rPr>
              <a:t>ATP + NADPH</a:t>
            </a:r>
            <a:endParaRPr lang="en-IN" sz="14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4603" y="1817426"/>
            <a:ext cx="2514600" cy="4685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>
                <a:solidFill>
                  <a:srgbClr val="FF0000"/>
                </a:solidFill>
              </a:rPr>
              <a:t>3. Regeneration of RUBP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2438400"/>
            <a:ext cx="10668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6 </a:t>
            </a:r>
            <a:r>
              <a:rPr lang="en-US" sz="1600" b="1" dirty="0" err="1" smtClean="0"/>
              <a:t>RuBP</a:t>
            </a:r>
            <a:endParaRPr lang="en-US" sz="1600" b="1" dirty="0"/>
          </a:p>
        </p:txBody>
      </p:sp>
      <p:sp>
        <p:nvSpPr>
          <p:cNvPr id="4" name="Oval 3"/>
          <p:cNvSpPr/>
          <p:nvPr/>
        </p:nvSpPr>
        <p:spPr>
          <a:xfrm>
            <a:off x="1295400" y="1447800"/>
            <a:ext cx="914400" cy="685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  <a:r>
              <a:rPr lang="en-US" sz="1600" b="1" dirty="0" smtClean="0"/>
              <a:t>CO</a:t>
            </a:r>
            <a:r>
              <a:rPr lang="en-US" sz="1050" b="1" dirty="0" smtClean="0"/>
              <a:t>2</a:t>
            </a:r>
            <a:endParaRPr lang="en-US" sz="1600" b="1" dirty="0"/>
          </a:p>
        </p:txBody>
      </p:sp>
      <p:sp>
        <p:nvSpPr>
          <p:cNvPr id="15" name="Oval 14"/>
          <p:cNvSpPr/>
          <p:nvPr/>
        </p:nvSpPr>
        <p:spPr>
          <a:xfrm>
            <a:off x="228600" y="228600"/>
            <a:ext cx="1205648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12PGA (3C)</a:t>
            </a:r>
            <a:endParaRPr lang="en-US" b="1" dirty="0"/>
          </a:p>
        </p:txBody>
      </p:sp>
      <p:sp>
        <p:nvSpPr>
          <p:cNvPr id="18" name="Right Arrow 17"/>
          <p:cNvSpPr/>
          <p:nvPr/>
        </p:nvSpPr>
        <p:spPr>
          <a:xfrm>
            <a:off x="1371600" y="533400"/>
            <a:ext cx="1752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124200" y="76200"/>
            <a:ext cx="1039712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12PGAL/DHAP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4190999" y="236690"/>
            <a:ext cx="679627" cy="677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PGAL</a:t>
            </a:r>
          </a:p>
          <a:p>
            <a:pPr algn="ctr"/>
            <a:r>
              <a:rPr lang="en-US" sz="1200" b="1" dirty="0"/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76800" y="228600"/>
            <a:ext cx="67877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PGAL</a:t>
            </a:r>
          </a:p>
          <a:p>
            <a:pPr algn="ctr"/>
            <a:r>
              <a:rPr lang="en-US" sz="1200" b="1" dirty="0"/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609804" y="223160"/>
            <a:ext cx="692830" cy="6777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PGAL</a:t>
            </a:r>
          </a:p>
          <a:p>
            <a:pPr algn="ctr"/>
            <a:r>
              <a:rPr lang="en-US" sz="1200" b="1" dirty="0"/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53882" y="223160"/>
            <a:ext cx="722253" cy="6488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PGAL</a:t>
            </a:r>
          </a:p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100946" y="261380"/>
            <a:ext cx="686569" cy="6106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PGAL</a:t>
            </a:r>
          </a:p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8083800" y="271272"/>
            <a:ext cx="977399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PGAL</a:t>
            </a:r>
          </a:p>
          <a:p>
            <a:pPr algn="ctr"/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26" name="Down Arrow 25"/>
          <p:cNvSpPr/>
          <p:nvPr/>
        </p:nvSpPr>
        <p:spPr>
          <a:xfrm>
            <a:off x="8610600" y="914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8001000" y="1524000"/>
            <a:ext cx="1143000" cy="60960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DHAP</a:t>
            </a:r>
            <a:endParaRPr lang="en-US" b="1" dirty="0"/>
          </a:p>
        </p:txBody>
      </p:sp>
      <p:sp>
        <p:nvSpPr>
          <p:cNvPr id="28" name="Hexagon 27"/>
          <p:cNvSpPr/>
          <p:nvPr/>
        </p:nvSpPr>
        <p:spPr>
          <a:xfrm>
            <a:off x="6172200" y="1524000"/>
            <a:ext cx="1143000" cy="60960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2DHAP</a:t>
            </a:r>
            <a:endParaRPr lang="en-US" b="1" dirty="0"/>
          </a:p>
        </p:txBody>
      </p:sp>
      <p:sp>
        <p:nvSpPr>
          <p:cNvPr id="29" name="Down Arrow 28"/>
          <p:cNvSpPr/>
          <p:nvPr/>
        </p:nvSpPr>
        <p:spPr>
          <a:xfrm>
            <a:off x="6553200" y="838200"/>
            <a:ext cx="45719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05400" y="9144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4724400" y="1447800"/>
            <a:ext cx="1143000" cy="60960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2DHAP</a:t>
            </a:r>
            <a:endParaRPr lang="en-US" b="1" dirty="0"/>
          </a:p>
        </p:txBody>
      </p:sp>
      <p:sp>
        <p:nvSpPr>
          <p:cNvPr id="32" name="Down Arrow 31"/>
          <p:cNvSpPr/>
          <p:nvPr/>
        </p:nvSpPr>
        <p:spPr>
          <a:xfrm>
            <a:off x="8686800" y="22860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733806" y="3124200"/>
            <a:ext cx="14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cytoplasm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8686800" y="34290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Punched Tape 35"/>
          <p:cNvSpPr/>
          <p:nvPr/>
        </p:nvSpPr>
        <p:spPr>
          <a:xfrm>
            <a:off x="8001000" y="4114800"/>
            <a:ext cx="1143000" cy="80467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Fructose</a:t>
            </a:r>
            <a:endParaRPr lang="en-US" dirty="0"/>
          </a:p>
        </p:txBody>
      </p:sp>
      <p:sp>
        <p:nvSpPr>
          <p:cNvPr id="37" name="6-Point Star 36"/>
          <p:cNvSpPr/>
          <p:nvPr/>
        </p:nvSpPr>
        <p:spPr>
          <a:xfrm>
            <a:off x="7696200" y="5410200"/>
            <a:ext cx="1447800" cy="914400"/>
          </a:xfrm>
          <a:prstGeom prst="star6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8610600" y="48768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7467600" y="990600"/>
            <a:ext cx="152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86600" y="2209800"/>
            <a:ext cx="99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Fr.1,6 BiPO4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>
            <a:off x="7543800" y="30480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934200" y="3733800"/>
            <a:ext cx="990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Fr.6 BiPO4</a:t>
            </a:r>
            <a:endParaRPr lang="en-US" dirty="0"/>
          </a:p>
        </p:txBody>
      </p:sp>
      <p:sp>
        <p:nvSpPr>
          <p:cNvPr id="48" name="Bent Arrow 47"/>
          <p:cNvSpPr/>
          <p:nvPr/>
        </p:nvSpPr>
        <p:spPr>
          <a:xfrm rot="5577267">
            <a:off x="7170896" y="1689079"/>
            <a:ext cx="337860" cy="4896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 rot="20950630">
            <a:off x="6148757" y="985046"/>
            <a:ext cx="210048" cy="3131961"/>
          </a:xfrm>
          <a:prstGeom prst="downArrow">
            <a:avLst>
              <a:gd name="adj1" fmla="val 50000"/>
              <a:gd name="adj2" fmla="val 56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Bent Arrow 52"/>
          <p:cNvSpPr/>
          <p:nvPr/>
        </p:nvSpPr>
        <p:spPr>
          <a:xfrm flipH="1" flipV="1">
            <a:off x="5257800" y="4495800"/>
            <a:ext cx="914400" cy="914400"/>
          </a:xfrm>
          <a:prstGeom prst="bentArrow">
            <a:avLst>
              <a:gd name="adj1" fmla="val 25000"/>
              <a:gd name="adj2" fmla="val 1924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91000" y="3505200"/>
            <a:ext cx="9144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326895" y="4887595"/>
            <a:ext cx="9906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FF33CC"/>
                </a:solidFill>
              </a:rPr>
              <a:t>xylose</a:t>
            </a:r>
            <a:endParaRPr lang="en-US" sz="1400" b="1" dirty="0">
              <a:solidFill>
                <a:srgbClr val="FF33CC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rot="4830052" flipH="1">
            <a:off x="4805686" y="2910762"/>
            <a:ext cx="684738" cy="589996"/>
          </a:xfrm>
          <a:prstGeom prst="bentArrow">
            <a:avLst>
              <a:gd name="adj1" fmla="val 25000"/>
              <a:gd name="adj2" fmla="val 2789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Bent Arrow 57"/>
          <p:cNvSpPr/>
          <p:nvPr/>
        </p:nvSpPr>
        <p:spPr>
          <a:xfrm rot="21250590" flipH="1" flipV="1">
            <a:off x="4749672" y="2171072"/>
            <a:ext cx="773308" cy="681707"/>
          </a:xfrm>
          <a:prstGeom prst="bentArrow">
            <a:avLst>
              <a:gd name="adj1" fmla="val 25000"/>
              <a:gd name="adj2" fmla="val 2436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3886200" y="2209801"/>
            <a:ext cx="914400" cy="84124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</a:p>
          <a:p>
            <a:pPr algn="ctr"/>
            <a:r>
              <a:rPr lang="en-US" dirty="0" smtClean="0"/>
              <a:t>Sedo1,7 </a:t>
            </a:r>
            <a:r>
              <a:rPr lang="en-US" dirty="0" err="1" smtClean="0"/>
              <a:t>bis</a:t>
            </a:r>
            <a:endParaRPr lang="en-US" dirty="0"/>
          </a:p>
        </p:txBody>
      </p:sp>
      <p:sp>
        <p:nvSpPr>
          <p:cNvPr id="60" name="Down Arrow 59"/>
          <p:cNvSpPr/>
          <p:nvPr/>
        </p:nvSpPr>
        <p:spPr>
          <a:xfrm rot="5400000">
            <a:off x="3581400" y="2667000"/>
            <a:ext cx="22859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743200" y="2362200"/>
            <a:ext cx="762000" cy="7620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Sedo-7 </a:t>
            </a:r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 rot="7376279">
            <a:off x="2999182" y="1492104"/>
            <a:ext cx="1855326" cy="212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7-Point Star 62"/>
          <p:cNvSpPr/>
          <p:nvPr/>
        </p:nvSpPr>
        <p:spPr>
          <a:xfrm>
            <a:off x="1180296" y="2150066"/>
            <a:ext cx="1503698" cy="85983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2 Ribulose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5" name="7-Point Star 64"/>
          <p:cNvSpPr/>
          <p:nvPr/>
        </p:nvSpPr>
        <p:spPr>
          <a:xfrm>
            <a:off x="1676400" y="5029200"/>
            <a:ext cx="1600200" cy="10668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Ribulose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6" name="Trapezoid 65"/>
          <p:cNvSpPr/>
          <p:nvPr/>
        </p:nvSpPr>
        <p:spPr>
          <a:xfrm>
            <a:off x="2514600" y="3581400"/>
            <a:ext cx="1143000" cy="609600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Xylose</a:t>
            </a:r>
            <a:endParaRPr lang="en-US" dirty="0"/>
          </a:p>
        </p:txBody>
      </p:sp>
      <p:sp>
        <p:nvSpPr>
          <p:cNvPr id="67" name="7-Point Star 66"/>
          <p:cNvSpPr/>
          <p:nvPr/>
        </p:nvSpPr>
        <p:spPr>
          <a:xfrm>
            <a:off x="990600" y="3429000"/>
            <a:ext cx="1600200" cy="9144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Ribulose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8" name="Down Arrow 67"/>
          <p:cNvSpPr/>
          <p:nvPr/>
        </p:nvSpPr>
        <p:spPr>
          <a:xfrm rot="5862899">
            <a:off x="2488043" y="2618667"/>
            <a:ext cx="156242" cy="384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 rot="823810" flipH="1">
            <a:off x="2949070" y="3110851"/>
            <a:ext cx="161285" cy="589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 rot="5400000">
            <a:off x="2327063" y="3768937"/>
            <a:ext cx="22267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 rot="4594223">
            <a:off x="3548893" y="4729536"/>
            <a:ext cx="303758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 rot="4508445">
            <a:off x="1139598" y="2356297"/>
            <a:ext cx="178060" cy="49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 rot="7951790">
            <a:off x="1092057" y="2884356"/>
            <a:ext cx="194071" cy="98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Bent Arrow 73"/>
          <p:cNvSpPr/>
          <p:nvPr/>
        </p:nvSpPr>
        <p:spPr>
          <a:xfrm rot="3997740" flipH="1" flipV="1">
            <a:off x="-139509" y="4288490"/>
            <a:ext cx="2723490" cy="479497"/>
          </a:xfrm>
          <a:prstGeom prst="bentArrow">
            <a:avLst>
              <a:gd name="adj1" fmla="val 24761"/>
              <a:gd name="adj2" fmla="val 43661"/>
              <a:gd name="adj3" fmla="val 25000"/>
              <a:gd name="adj4" fmla="val 68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Down Arrow 74"/>
          <p:cNvSpPr/>
          <p:nvPr/>
        </p:nvSpPr>
        <p:spPr>
          <a:xfrm rot="12519022">
            <a:off x="568352" y="1508564"/>
            <a:ext cx="192274" cy="1053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Bent Arrow 75"/>
          <p:cNvSpPr/>
          <p:nvPr/>
        </p:nvSpPr>
        <p:spPr>
          <a:xfrm rot="2655525" flipH="1" flipV="1">
            <a:off x="862496" y="1637347"/>
            <a:ext cx="684738" cy="348078"/>
          </a:xfrm>
          <a:prstGeom prst="bentArrow">
            <a:avLst>
              <a:gd name="adj1" fmla="val 25000"/>
              <a:gd name="adj2" fmla="val 2789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Down Arrow 76"/>
          <p:cNvSpPr/>
          <p:nvPr/>
        </p:nvSpPr>
        <p:spPr>
          <a:xfrm rot="10641701">
            <a:off x="775946" y="1146352"/>
            <a:ext cx="159698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447800" y="228600"/>
            <a:ext cx="180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12ATP+12NADPH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 rot="18388485">
            <a:off x="8555" y="1771262"/>
            <a:ext cx="949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RUBISCO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8600" y="1219200"/>
            <a:ext cx="1733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I.CARBOXYLATION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47800" y="762000"/>
            <a:ext cx="1367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II.REDUCTION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 rot="18484984">
            <a:off x="4695961" y="3126226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III. REGENEATION OF RUBP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8625" y="5645130"/>
            <a:ext cx="7064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CALVIN   CYCLE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95400" y="914400"/>
            <a:ext cx="218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Phospho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glycero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kinase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85" name="Bent Arrow 84"/>
          <p:cNvSpPr/>
          <p:nvPr/>
        </p:nvSpPr>
        <p:spPr>
          <a:xfrm flipH="1">
            <a:off x="5105400" y="3581400"/>
            <a:ext cx="1014984" cy="8382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Left Arrow 85"/>
          <p:cNvSpPr/>
          <p:nvPr/>
        </p:nvSpPr>
        <p:spPr>
          <a:xfrm>
            <a:off x="6019800" y="4114800"/>
            <a:ext cx="978408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181600" y="9906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TP- I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553200" y="9906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TP- I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8001000" y="9906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TP- I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162800" y="13716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Aldolase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72200" y="4495800"/>
            <a:ext cx="14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Transketolase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05400" y="23622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Transketolase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18474346">
            <a:off x="2605865" y="1614561"/>
            <a:ext cx="148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Transketolase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477000" y="2819400"/>
            <a:ext cx="23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Fr.1,6-bis </a:t>
            </a:r>
            <a:r>
              <a:rPr lang="en-US" b="1" dirty="0" err="1" smtClean="0">
                <a:solidFill>
                  <a:srgbClr val="0000FF"/>
                </a:solidFill>
              </a:rPr>
              <a:t>phosphotase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94361" cy="365125"/>
          </a:xfrm>
        </p:spPr>
        <p:txBody>
          <a:bodyPr/>
          <a:lstStyle/>
          <a:p>
            <a:fld id="{2AABC083-FB3B-4114-957E-2F055C0C9F7A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>
          <a:xfrm>
            <a:off x="8597637" y="6401130"/>
            <a:ext cx="427337" cy="365125"/>
          </a:xfrm>
        </p:spPr>
        <p:txBody>
          <a:bodyPr/>
          <a:lstStyle/>
          <a:p>
            <a:fld id="{68BCF94C-F957-420B-B669-08FB00CA6A0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7" name="Down Arrow 96"/>
          <p:cNvSpPr/>
          <p:nvPr/>
        </p:nvSpPr>
        <p:spPr>
          <a:xfrm rot="1060244">
            <a:off x="3959602" y="2985648"/>
            <a:ext cx="166568" cy="484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3810000" y="3429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2755" y="3214356"/>
            <a:ext cx="45724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42459">
            <a:off x="7152373" y="2995982"/>
            <a:ext cx="212347" cy="56697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2320" y="6191250"/>
            <a:ext cx="1196380" cy="476250"/>
          </a:xfrm>
        </p:spPr>
        <p:txBody>
          <a:bodyPr/>
          <a:lstStyle/>
          <a:p>
            <a:pPr algn="ctr"/>
            <a:fld id="{3FEA01E4-9BAF-483D-A778-A422EB12619C}" type="datetime5">
              <a:rPr lang="en-US" smtClean="0"/>
              <a:pPr algn="ctr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17323"/>
            <a:ext cx="8839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4.8 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Pathway 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Plants that grow in dry tropical areas will have 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pathway.       	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 Maize, Sugarcane, Sorghum, Euphorbia  &amp;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Amaranthus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 defTabSz="1651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 these plants in addition to the main C</a:t>
            </a:r>
            <a:r>
              <a:rPr lang="en-US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cycle, C</a:t>
            </a:r>
            <a:r>
              <a:rPr lang="en-US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cycle takes 	place.</a:t>
            </a:r>
          </a:p>
          <a:p>
            <a:pPr marL="177800" indent="-177800" algn="just" defTabSz="1651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plants have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Kranz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anatomy.</a:t>
            </a:r>
          </a:p>
          <a:p>
            <a:pPr marL="177800" indent="-177800" algn="just" defTabSz="1651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They tolerate high temperatures.</a:t>
            </a:r>
          </a:p>
          <a:p>
            <a:pPr marL="177800" indent="-177800" algn="just" defTabSz="1651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show response to high intensity of light.</a:t>
            </a:r>
          </a:p>
          <a:p>
            <a:pPr marL="177800" indent="-177800" algn="just" defTabSz="1651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They prevent photorespiration, which occurs in </a:t>
            </a:r>
            <a:r>
              <a:rPr lang="en-US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plants.</a:t>
            </a:r>
          </a:p>
          <a:p>
            <a:pPr marL="177800" indent="-177800" algn="just" defTabSz="1651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They have greater productivity of mass. </a:t>
            </a:r>
          </a:p>
          <a:p>
            <a:pPr marL="177800" indent="-177800" algn="just" defTabSz="165100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Kranz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anatomy :</a:t>
            </a:r>
          </a:p>
          <a:p>
            <a:pPr marL="273050" indent="-273050" algn="just" defTabSz="165100"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Kranz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Wreath</a:t>
            </a:r>
          </a:p>
          <a:p>
            <a:pPr marL="273050" indent="-273050" algn="just" defTabSz="1651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vascular bundles are surrounded by large cells in the form of a wreath, are called - Bundle Sheath Cells(BSC).</a:t>
            </a:r>
          </a:p>
          <a:p>
            <a:pPr marL="273050" indent="-273050" algn="just" defTabSz="1651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B.S.cells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consist large number of chloroplasts, thick walls that prevent gaseous exchange &amp; without intercellular spaces.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400800"/>
            <a:ext cx="3024336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D133-40CD-41CF-A38F-79E4E7F7F939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Life Processes | Biology | CBSE | Class 10 | ekShiks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02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7618" y="605135"/>
            <a:ext cx="4033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914400" algn="just"/>
            <a:r>
              <a:rPr lang="en-US" sz="2400" b="1" dirty="0" smtClean="0"/>
              <a:t>1. Variegated </a:t>
            </a:r>
            <a:r>
              <a:rPr lang="en-US" sz="2400" b="1" dirty="0"/>
              <a:t>leaf experiment.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E480-B3F7-4EB9-ADAA-1C0A12E38375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26" name="Picture 2" descr="http://freedesignfile.com/upload/2012/12/xmas-wreath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248400" cy="4953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C5D4-E034-4506-A8E5-21387FA7473B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913" y="14187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/>
          </a:p>
        </p:txBody>
      </p:sp>
      <p:pic>
        <p:nvPicPr>
          <p:cNvPr id="6" name="Picture 2" descr="http://upload.wikimedia.org/wikipedia/commons/thumb/4/4c/Cross_section_of_maize%2C_a_C4_plant..jpg/400px-Cross_section_of_maize%2C_a_C4_plant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1870"/>
            <a:ext cx="5181600" cy="34258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36576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C4 cycle is also called Hatch &amp; Slack pathway.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Steps:</a:t>
            </a:r>
          </a:p>
          <a:p>
            <a:pPr algn="just">
              <a:tabLst>
                <a:tab pos="285750" algn="l"/>
              </a:tabLst>
            </a:pP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1. The primary CO</a:t>
            </a:r>
            <a:r>
              <a:rPr lang="en-US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acceptor is PEPA(3C), which is present in 		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mesophyll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cells. This is catalyzed by PEP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carboxylase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285750" algn="l"/>
              </a:tabLst>
            </a:pPr>
            <a:r>
              <a:rPr lang="en-US" sz="24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Mesophyll</a:t>
            </a:r>
            <a:r>
              <a:rPr lang="en-US" sz="24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cells lack </a:t>
            </a:r>
            <a:r>
              <a:rPr lang="en-US" sz="24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RuBISCO</a:t>
            </a:r>
            <a:r>
              <a:rPr lang="en-US" sz="24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enzyme.</a:t>
            </a:r>
          </a:p>
          <a:p>
            <a:pPr algn="just">
              <a:tabLst>
                <a:tab pos="285750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By this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carboxylation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 4 carbon compound called OAA (4C) 	is formed, hence this is called C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cycle.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3038" y="1249947"/>
            <a:ext cx="238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/>
              <a:t>Bundle Sheath Cells (BSC)</a:t>
            </a:r>
            <a:endParaRPr lang="en-IN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81015" y="1001679"/>
            <a:ext cx="1909549" cy="539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3097" y="843971"/>
            <a:ext cx="14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/>
              <a:t>Mesophyll cells</a:t>
            </a:r>
            <a:endParaRPr lang="en-IN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38600" y="1410603"/>
            <a:ext cx="2362200" cy="480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1675894"/>
            <a:ext cx="3200400" cy="7185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88852" y="2209801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/>
              <a:t>Xylem &amp; Phloem (VB)</a:t>
            </a:r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B5F0-3B67-4C6C-B128-48B3313A8E42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28600"/>
            <a:ext cx="88569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This OAA will be converted into Malic Acid (4C) or Aspartic acid (4C) in the mesophyll cells and transported to BS cells.</a:t>
            </a:r>
          </a:p>
          <a:p>
            <a:pPr marL="166688" indent="-166688"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66688" indent="-166688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4C acids are broken down to release CO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and a 3C molecule.</a:t>
            </a:r>
          </a:p>
          <a:p>
            <a:pPr marL="166688" indent="-166688"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66688" indent="-166688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3C molecule is transported back to the mesophyll where its is converted to PEPA again for completing the cycle.</a:t>
            </a:r>
          </a:p>
          <a:p>
            <a:pPr marL="166688" indent="-166688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66688" indent="-166688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CO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released in the BS cells enter into the C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cycle.</a:t>
            </a:r>
          </a:p>
          <a:p>
            <a:pPr marL="166688" indent="-166688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66688" indent="-166688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BS cells are rich in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RuBISCO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enzyme, but lack PEP </a:t>
            </a:r>
            <a:r>
              <a:rPr lang="en-US" sz="24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ase</a:t>
            </a: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66688" indent="-166688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66688" indent="-166688" algn="just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 Calvin cycle(C</a:t>
            </a:r>
            <a:r>
              <a:rPr lang="en-US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is common to both C3 and C4 plants.</a:t>
            </a:r>
          </a:p>
          <a:p>
            <a:pPr algn="just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66688" indent="-166688" algn="just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plants, Calvin cycle takes place in all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mesophyll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cells, but in 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plants it takes place in the BS Cells.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400800"/>
            <a:ext cx="3024336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68389.medialib.glogster.com/media/88509a9a858caf6549b7742322744977053e9ffa930f0bc0530dbf3a32312955/c4-path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12" y="244523"/>
            <a:ext cx="880653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0862" y="1223876"/>
            <a:ext cx="105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PEPA(3C)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1319705"/>
            <a:ext cx="105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OAA(4C)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254716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(4C)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4377" y="441732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(4C)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7746" y="461749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(3C)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3204" y="24500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(3C)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251" y="332656"/>
            <a:ext cx="381505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r>
              <a:rPr lang="en-US" sz="2000" b="1" dirty="0" smtClean="0"/>
              <a:t>4</a:t>
            </a:r>
            <a:r>
              <a:rPr lang="en-US" sz="2800" b="1" dirty="0" smtClean="0"/>
              <a:t> cycle/HSK Pathway</a:t>
            </a:r>
            <a:endParaRPr lang="en-US" sz="28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383976" y="6191250"/>
            <a:ext cx="1264723" cy="476250"/>
          </a:xfrm>
        </p:spPr>
        <p:txBody>
          <a:bodyPr/>
          <a:lstStyle/>
          <a:p>
            <a:pPr algn="ctr"/>
            <a:fld id="{CD8DCE30-CEF8-45F5-A66B-DB102BCB604F}" type="datetime5">
              <a:rPr lang="en-US" smtClean="0"/>
              <a:pPr algn="ctr"/>
              <a:t>26-Jul-24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F94C-F957-420B-B669-08FB00CA6A0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3848" y="6477000"/>
            <a:ext cx="3168352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51855" y="1916832"/>
            <a:ext cx="102784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r>
              <a:rPr lang="en-US" sz="1600" b="1" dirty="0" smtClean="0"/>
              <a:t>4 </a:t>
            </a:r>
            <a:r>
              <a:rPr lang="en-US" b="1" dirty="0" smtClean="0"/>
              <a:t>Cycle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47076" y="5301208"/>
            <a:ext cx="102784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r>
              <a:rPr lang="en-US" sz="1600" b="1" dirty="0" smtClean="0"/>
              <a:t>3 </a:t>
            </a:r>
            <a:r>
              <a:rPr lang="en-US" b="1" dirty="0" smtClean="0"/>
              <a:t>Cycle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02509" y="3964414"/>
            <a:ext cx="1954381" cy="40011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BSC Chloroplast</a:t>
            </a:r>
            <a:endParaRPr lang="en-IN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42898" y="2848678"/>
            <a:ext cx="1337226" cy="646331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Mesophyll</a:t>
            </a:r>
          </a:p>
          <a:p>
            <a:pPr algn="ctr"/>
            <a:r>
              <a:rPr lang="en-US" b="1" dirty="0" smtClean="0"/>
              <a:t>Chloroplast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7A1F-34AD-4529-9E10-067080E5D816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026" name="Picture 2" descr="give a detailed account of the hatch and slack pathway with the help of a  diagram - Biology - TopperLearning.com | 2hvs67c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10600" cy="647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0" y="2971800"/>
            <a:ext cx="1219200" cy="3810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OAA </a:t>
            </a:r>
            <a:r>
              <a:rPr lang="en-IN" sz="1600" dirty="0" smtClean="0">
                <a:solidFill>
                  <a:schemeClr val="tx1"/>
                </a:solidFill>
              </a:rPr>
              <a:t>4C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0" y="4800600"/>
            <a:ext cx="1219200" cy="3810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PGA </a:t>
            </a:r>
            <a:r>
              <a:rPr lang="en-IN" sz="1400" dirty="0" smtClean="0">
                <a:solidFill>
                  <a:schemeClr val="tx1"/>
                </a:solidFill>
              </a:rPr>
              <a:t>3C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91400" y="6191250"/>
            <a:ext cx="1257300" cy="476250"/>
          </a:xfrm>
        </p:spPr>
        <p:txBody>
          <a:bodyPr/>
          <a:lstStyle/>
          <a:p>
            <a:pPr algn="ctr"/>
            <a:fld id="{CC6868EB-2B93-4F85-9334-364CDF209D95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389427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25083"/>
              </p:ext>
            </p:extLst>
          </p:nvPr>
        </p:nvGraphicFramePr>
        <p:xfrm>
          <a:off x="152401" y="228600"/>
          <a:ext cx="8915400" cy="6047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362">
                <a:tc>
                  <a:txBody>
                    <a:bodyPr/>
                    <a:lstStyle/>
                    <a:p>
                      <a:pPr algn="ctr"/>
                      <a:endParaRPr lang="en-IN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IN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Cycle (Plants)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IN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Cycle (Plants)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82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</a:t>
                      </a:r>
                      <a:r>
                        <a:rPr lang="en-US" sz="2000" kern="1200" baseline="-250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000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acceptor is </a:t>
                      </a:r>
                      <a:r>
                        <a:rPr lang="en-US" sz="2000" kern="1200" dirty="0" err="1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RuBP</a:t>
                      </a:r>
                      <a:r>
                        <a:rPr lang="en-US" sz="2000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(5C).</a:t>
                      </a:r>
                      <a:endParaRPr lang="en-IN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</a:t>
                      </a:r>
                      <a:r>
                        <a:rPr lang="en-US" sz="2000" kern="1200" baseline="-250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000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acceptor is PEPA (3C).</a:t>
                      </a:r>
                      <a:endParaRPr lang="en-IN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256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20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first</a:t>
                      </a:r>
                      <a:r>
                        <a:rPr lang="en-IN" sz="20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stable product is PGA which is a 3 Carbon compound.</a:t>
                      </a:r>
                      <a:endParaRPr lang="en-IN" sz="20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first</a:t>
                      </a:r>
                      <a:r>
                        <a:rPr lang="en-IN" sz="20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stable product is OAA which is a 4 Carbon compound.</a:t>
                      </a:r>
                      <a:endParaRPr lang="en-IN" sz="2000" dirty="0" smtClean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16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Kranz</a:t>
                      </a:r>
                      <a:r>
                        <a:rPr lang="en-IN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anatomy</a:t>
                      </a:r>
                      <a:r>
                        <a:rPr lang="en-IN" sz="20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is absent.</a:t>
                      </a:r>
                      <a:endParaRPr lang="en-IN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Kranz</a:t>
                      </a:r>
                      <a:r>
                        <a:rPr lang="en-IN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anatomy is present.</a:t>
                      </a:r>
                      <a:endParaRPr lang="en-IN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576">
                <a:tc>
                  <a:txBody>
                    <a:bodyPr/>
                    <a:lstStyle/>
                    <a:p>
                      <a:endParaRPr lang="en-IN" sz="2000" dirty="0" smtClean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IN" sz="2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20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Only one type</a:t>
                      </a:r>
                      <a:r>
                        <a:rPr lang="en-IN" sz="20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Chloroplasts (Monomorphic) are present in which only Mesophyll cells are present.</a:t>
                      </a:r>
                      <a:endParaRPr lang="en-IN" sz="20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Two types of Chloroplasts (Dimorphic</a:t>
                      </a:r>
                      <a:r>
                        <a:rPr lang="en-IN" sz="20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are present, they are Mesophyll cells &amp; Bundle Sheath Cells (BSC). </a:t>
                      </a:r>
                      <a:endParaRPr lang="en-IN" sz="20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536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IN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 Chloroplasts are present.</a:t>
                      </a:r>
                      <a:endParaRPr lang="en-IN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BSC large chloroplasts</a:t>
                      </a:r>
                      <a:r>
                        <a:rPr lang="en-IN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without  Grana are present. </a:t>
                      </a:r>
                      <a:endParaRPr lang="en-IN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76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N" sz="20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1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Only Calvin </a:t>
                      </a:r>
                      <a:r>
                        <a:rPr lang="en-US" sz="2000" dirty="0" smtClean="0"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cycle (C3) takes</a:t>
                      </a:r>
                      <a:r>
                        <a:rPr lang="en-US" sz="2000" baseline="0" dirty="0" smtClean="0"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place</a:t>
                      </a:r>
                      <a:endParaRPr lang="en-IN" sz="2000" dirty="0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24" marR="638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Both </a:t>
                      </a:r>
                      <a:r>
                        <a:rPr lang="en-US" sz="2000" dirty="0" smtClean="0"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Hatch-Slack (C4) </a:t>
                      </a:r>
                      <a:r>
                        <a:rPr lang="en-US" sz="2000" dirty="0"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 </a:t>
                      </a:r>
                      <a:r>
                        <a:rPr lang="en-US" sz="2000" dirty="0" smtClean="0"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Calvin (C3) </a:t>
                      </a:r>
                      <a:r>
                        <a:rPr lang="en-US" sz="2000" dirty="0"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cycles </a:t>
                      </a:r>
                      <a:r>
                        <a:rPr lang="en-US" sz="2000" dirty="0" smtClean="0"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take</a:t>
                      </a:r>
                      <a:r>
                        <a:rPr lang="en-US" sz="2000" baseline="0" dirty="0" smtClean="0"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place.</a:t>
                      </a:r>
                      <a:endParaRPr lang="en-IN" sz="2000" dirty="0"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24" marR="6382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76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IN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1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than 21% of O</a:t>
                      </a:r>
                      <a:r>
                        <a:rPr lang="en-US" sz="2000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the atmosphere reduces the rate of photosynthesis.</a:t>
                      </a:r>
                      <a:endParaRPr lang="en-IN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24" marR="638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Even in the increased O</a:t>
                      </a:r>
                      <a:r>
                        <a:rPr lang="en-US" sz="2000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rate of photosynthesis is not reduced.</a:t>
                      </a:r>
                      <a:endParaRPr lang="en-IN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24" marR="6382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9024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IN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Photorespiration</a:t>
                      </a:r>
                      <a:r>
                        <a:rPr lang="en-IN" sz="20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occurs, so less efficient</a:t>
                      </a:r>
                      <a:endParaRPr lang="en-IN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Photorespiration</a:t>
                      </a:r>
                      <a:r>
                        <a:rPr lang="en-IN" sz="20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does not occurs.  More efficient</a:t>
                      </a:r>
                      <a:endParaRPr lang="en-IN" sz="2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416162"/>
            <a:ext cx="3384376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1A4-C331-47A2-96EA-042FD2DAE7D5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r="2026" b="7030"/>
          <a:stretch/>
        </p:blipFill>
        <p:spPr bwMode="auto">
          <a:xfrm>
            <a:off x="152400" y="8361"/>
            <a:ext cx="8991600" cy="669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525344"/>
            <a:ext cx="3962400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</p:spPr>
        <p:txBody>
          <a:bodyPr/>
          <a:lstStyle/>
          <a:p>
            <a:fld id="{BEAEE9C4-4545-465F-B92B-BDA8BF6A9D25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en-US" sz="3200" b="1" dirty="0" smtClean="0">
                <a:solidFill>
                  <a:srgbClr val="FF0000"/>
                </a:solidFill>
              </a:rPr>
              <a:t>CAM (</a:t>
            </a:r>
            <a:r>
              <a:rPr lang="en-US" sz="3200" b="1" dirty="0" err="1" smtClean="0">
                <a:solidFill>
                  <a:srgbClr val="0000CC"/>
                </a:solidFill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</a:rPr>
              <a:t>rassulacean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</a:rPr>
              <a:t>cid </a:t>
            </a:r>
            <a:r>
              <a:rPr lang="en-US" sz="3200" b="1" dirty="0" smtClean="0">
                <a:solidFill>
                  <a:srgbClr val="0000CC"/>
                </a:solidFill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</a:rPr>
              <a:t>etabolism): </a:t>
            </a:r>
          </a:p>
          <a:p>
            <a:pPr marL="273050" indent="-273050" algn="just" defTabSz="225425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800" b="1" dirty="0" smtClean="0">
                <a:solidFill>
                  <a:srgbClr val="0000CC"/>
                </a:solidFill>
              </a:rPr>
              <a:t>It is an alternative pathway to </a:t>
            </a:r>
            <a:r>
              <a:rPr lang="en-US" sz="3200" b="1" dirty="0" smtClean="0">
                <a:solidFill>
                  <a:srgbClr val="0000CC"/>
                </a:solidFill>
              </a:rPr>
              <a:t>C</a:t>
            </a:r>
            <a:r>
              <a:rPr lang="en-US" sz="2000" b="1" dirty="0" smtClean="0">
                <a:solidFill>
                  <a:srgbClr val="0000CC"/>
                </a:solidFill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</a:rPr>
              <a:t> &amp; </a:t>
            </a:r>
            <a:r>
              <a:rPr lang="en-US" sz="3200" b="1" dirty="0" smtClean="0">
                <a:solidFill>
                  <a:srgbClr val="0000CC"/>
                </a:solidFill>
              </a:rPr>
              <a:t>C</a:t>
            </a:r>
            <a:r>
              <a:rPr lang="en-US" sz="2000" b="1" dirty="0" smtClean="0">
                <a:solidFill>
                  <a:srgbClr val="0000CC"/>
                </a:solidFill>
              </a:rPr>
              <a:t>4</a:t>
            </a:r>
            <a:r>
              <a:rPr lang="en-US" sz="2800" b="1" dirty="0" smtClean="0">
                <a:solidFill>
                  <a:srgbClr val="0000CC"/>
                </a:solidFill>
              </a:rPr>
              <a:t> cycles, found in succulent 	</a:t>
            </a:r>
            <a:r>
              <a:rPr lang="en-US" sz="2800" b="1" dirty="0" err="1" smtClean="0">
                <a:solidFill>
                  <a:srgbClr val="0000CC"/>
                </a:solidFill>
              </a:rPr>
              <a:t>xerophytic</a:t>
            </a:r>
            <a:r>
              <a:rPr lang="en-US" sz="2800" b="1" dirty="0" smtClean="0">
                <a:solidFill>
                  <a:srgbClr val="0000CC"/>
                </a:solidFill>
              </a:rPr>
              <a:t> plants.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eg</a:t>
            </a:r>
            <a:r>
              <a:rPr lang="en-US" sz="2800" b="1" dirty="0" smtClean="0">
                <a:solidFill>
                  <a:srgbClr val="0000CC"/>
                </a:solidFill>
              </a:rPr>
              <a:t>. </a:t>
            </a:r>
            <a:r>
              <a:rPr lang="en-US" sz="2000" b="1" dirty="0" smtClean="0">
                <a:solidFill>
                  <a:srgbClr val="0000CC"/>
                </a:solidFill>
              </a:rPr>
              <a:t>Cacti &amp; </a:t>
            </a:r>
            <a:r>
              <a:rPr lang="en-US" sz="2000" b="1" dirty="0" err="1" smtClean="0">
                <a:solidFill>
                  <a:srgbClr val="0000CC"/>
                </a:solidFill>
              </a:rPr>
              <a:t>Crassulacean</a:t>
            </a:r>
            <a:r>
              <a:rPr lang="en-US" sz="2000" b="1" dirty="0" smtClean="0">
                <a:solidFill>
                  <a:srgbClr val="0000CC"/>
                </a:solidFill>
              </a:rPr>
              <a:t> members.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marL="273050" indent="-273050" algn="just" defTabSz="225425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800" b="1" dirty="0">
                <a:solidFill>
                  <a:srgbClr val="008000"/>
                </a:solidFill>
              </a:rPr>
              <a:t>These plants show </a:t>
            </a:r>
            <a:r>
              <a:rPr lang="en-US" sz="2800" b="1" dirty="0" err="1">
                <a:solidFill>
                  <a:srgbClr val="FF0000"/>
                </a:solidFill>
              </a:rPr>
              <a:t>Scotoactive</a:t>
            </a:r>
            <a:r>
              <a:rPr lang="en-US" sz="2800" b="1" dirty="0">
                <a:solidFill>
                  <a:srgbClr val="FF0000"/>
                </a:solidFill>
              </a:rPr>
              <a:t> movement </a:t>
            </a:r>
            <a:r>
              <a:rPr lang="en-US" sz="2800" b="1" dirty="0">
                <a:solidFill>
                  <a:srgbClr val="008000"/>
                </a:solidFill>
              </a:rPr>
              <a:t>of Stomata</a:t>
            </a:r>
            <a:r>
              <a:rPr lang="en-US" sz="2800" b="1" dirty="0" smtClean="0">
                <a:solidFill>
                  <a:srgbClr val="008000"/>
                </a:solidFill>
              </a:rPr>
              <a:t>.</a:t>
            </a:r>
          </a:p>
          <a:p>
            <a:pPr marL="273050" indent="-273050" algn="just" defTabSz="225425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800" b="1" dirty="0" smtClean="0">
                <a:solidFill>
                  <a:srgbClr val="0000FF"/>
                </a:solidFill>
              </a:rPr>
              <a:t>CAM pathway is similar to C</a:t>
            </a:r>
            <a:r>
              <a:rPr lang="en-US" sz="2000" b="1" dirty="0" smtClean="0">
                <a:solidFill>
                  <a:srgbClr val="0000FF"/>
                </a:solidFill>
              </a:rPr>
              <a:t>4 </a:t>
            </a:r>
            <a:r>
              <a:rPr lang="en-US" sz="2800" b="1" dirty="0" smtClean="0">
                <a:solidFill>
                  <a:srgbClr val="0000FF"/>
                </a:solidFill>
              </a:rPr>
              <a:t>pathway in that CO</a:t>
            </a:r>
            <a:r>
              <a:rPr lang="en-US" sz="2000" b="1" dirty="0" smtClean="0">
                <a:solidFill>
                  <a:srgbClr val="0000FF"/>
                </a:solidFill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</a:rPr>
              <a:t> acceptor is PEP Carboxylase.</a:t>
            </a:r>
          </a:p>
          <a:p>
            <a:pPr marL="273050" indent="-273050" algn="just" defTabSz="225425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800" b="1" dirty="0" smtClean="0">
                <a:solidFill>
                  <a:srgbClr val="996633"/>
                </a:solidFill>
              </a:rPr>
              <a:t>But CAM plants consist only mesophyll cells in which CO</a:t>
            </a:r>
            <a:r>
              <a:rPr lang="en-US" sz="2000" b="1" dirty="0" smtClean="0">
                <a:solidFill>
                  <a:srgbClr val="996633"/>
                </a:solidFill>
              </a:rPr>
              <a:t>2</a:t>
            </a:r>
            <a:r>
              <a:rPr lang="en-US" sz="2800" b="1" dirty="0" smtClean="0">
                <a:solidFill>
                  <a:srgbClr val="996633"/>
                </a:solidFill>
              </a:rPr>
              <a:t> is fixed during night and make glucose during day.</a:t>
            </a:r>
          </a:p>
          <a:p>
            <a:pPr marL="273050" indent="-273050" algn="just" defTabSz="225425"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800" b="1" dirty="0" smtClean="0">
                <a:solidFill>
                  <a:srgbClr val="FF00FF"/>
                </a:solidFill>
              </a:rPr>
              <a:t>In C</a:t>
            </a:r>
            <a:r>
              <a:rPr lang="en-US" sz="2000" b="1" dirty="0" smtClean="0">
                <a:solidFill>
                  <a:srgbClr val="FF00FF"/>
                </a:solidFill>
              </a:rPr>
              <a:t>4</a:t>
            </a:r>
            <a:r>
              <a:rPr lang="en-US" sz="2800" b="1" dirty="0" smtClean="0">
                <a:solidFill>
                  <a:srgbClr val="FF00FF"/>
                </a:solidFill>
              </a:rPr>
              <a:t> plants C4 and Calvin cycles are separated in space, whereas in CAM plants they are separated in time.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27432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C51D-CC92-489D-AB24-F38F0F2C9DF2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2050" name="Picture 2" descr="https://upload.wikimedia.org/wikipedia/commons/thumb/8/8e/Crassula_Ovata.jpg/1024px-Crassula_Ov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6662" r="18169" b="10303"/>
          <a:stretch/>
        </p:blipFill>
        <p:spPr bwMode="auto">
          <a:xfrm>
            <a:off x="685800" y="457200"/>
            <a:ext cx="3657600" cy="2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2895600"/>
            <a:ext cx="659155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IN" dirty="0" smtClean="0"/>
              <a:t>Jade </a:t>
            </a:r>
            <a:endParaRPr lang="en-IN" dirty="0"/>
          </a:p>
        </p:txBody>
      </p:sp>
      <p:pic>
        <p:nvPicPr>
          <p:cNvPr id="2052" name="Picture 4" descr="https://upload.wikimedia.org/wikipedia/commons/thumb/1/17/Pineapple1.JPG/220px-Pineapp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1"/>
            <a:ext cx="2514600" cy="29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50570" y="2895600"/>
            <a:ext cx="1376659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dirty="0" err="1" smtClean="0"/>
              <a:t>Ananas</a:t>
            </a:r>
            <a:r>
              <a:rPr lang="en-IN" dirty="0" smtClean="0"/>
              <a:t> </a:t>
            </a:r>
            <a:r>
              <a:rPr lang="en-IN" dirty="0" err="1" smtClean="0"/>
              <a:t>sativus</a:t>
            </a:r>
            <a:endParaRPr lang="en-IN" dirty="0"/>
          </a:p>
        </p:txBody>
      </p:sp>
      <p:pic>
        <p:nvPicPr>
          <p:cNvPr id="2055" name="Picture 7" descr="C:\Users\ezra\Desktop\downloa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943" y="5471025"/>
            <a:ext cx="746551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IN" dirty="0" smtClean="0"/>
              <a:t>Agave</a:t>
            </a:r>
            <a:endParaRPr lang="en-IN" dirty="0"/>
          </a:p>
        </p:txBody>
      </p:sp>
      <p:pic>
        <p:nvPicPr>
          <p:cNvPr id="2057" name="Picture 9" descr="NurseryNature Bunny Years Cac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74" y="3570848"/>
            <a:ext cx="3733800" cy="22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56273" y="5383157"/>
            <a:ext cx="940770" cy="369332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IN" dirty="0" err="1" smtClean="0"/>
              <a:t>Opuntia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928048" y="87869"/>
            <a:ext cx="280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CAM Plants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934B7596-B53F-4C0C-AB01-C1F1009D7E3E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92206"/>
            <a:ext cx="88392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4.9   PHOTORESPIRATION: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Light induced additional respiration is called- Photorespiration.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first step of Calvin cycle is carboxylation.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carboxylatiion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catalysed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RUBiSCO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enzyme.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RuBisCO</a:t>
            </a:r>
            <a:r>
              <a:rPr lang="en-US" sz="2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is the most abundant enzyme in the world. 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can bind to both to CO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&amp; O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(Dual nature). Normally it has much affinity to CO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C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plants, since 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acts as a competitive inhibitor to CO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and binds to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RuBisCO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so that CO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fixation is decreased.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RuBP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(instead of converted in to 2 molecules of PGA) binds with O</a:t>
            </a: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to produce 1 mole of Phosphoglycerate &amp;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Phosphoglycolate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This is called Photorespiration.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3962400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2E92-61BB-4355-BF14-459645C7ECA3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9777" y="6400800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AutoShape 2" descr="Why is it necessary to destarch a plant before starting an experiment on  photosynthesis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4026"/>
            <a:ext cx="8382000" cy="569677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760" y="6418502"/>
            <a:ext cx="3962400" cy="457200"/>
          </a:xfrm>
        </p:spPr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3768" y="160338"/>
            <a:ext cx="364337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Ganong’s</a:t>
            </a:r>
            <a:r>
              <a:rPr lang="en-US" sz="2400" b="1" dirty="0" smtClean="0"/>
              <a:t> light screen </a:t>
            </a:r>
            <a:r>
              <a:rPr lang="en-US" sz="2400" b="1" dirty="0" err="1" smtClean="0"/>
              <a:t>Expt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7401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images.tutorvista.com/content/photosynthesis/photorespiration-pathwa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1"/>
            <a:ext cx="8915400" cy="61722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191250"/>
            <a:ext cx="1104900" cy="476250"/>
          </a:xfrm>
        </p:spPr>
        <p:txBody>
          <a:bodyPr/>
          <a:lstStyle/>
          <a:p>
            <a:pPr algn="ctr"/>
            <a:fld id="{622A6723-2135-4494-ADD7-12B2953198F0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F94C-F957-420B-B669-08FB00CA6A0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790" y="34457"/>
            <a:ext cx="271704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PHOTO RESPIRATION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791200" y="914400"/>
            <a:ext cx="609600" cy="3810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5720282" y="5711588"/>
            <a:ext cx="796925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6531" y="6318914"/>
            <a:ext cx="29718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7300-0F35-42A0-9D30-7822724490E3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00800"/>
            <a:ext cx="6858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04800"/>
            <a:ext cx="892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 defTabSz="1778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photorespiration Sugars, ATP &amp; NADPH are not produced. But CO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is released with the utilization of ATP</a:t>
            </a:r>
            <a:r>
              <a:rPr lang="en-US" sz="2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 defTabSz="1778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Photorespiration is a waste process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 defTabSz="1778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C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plants, photorespiration is absent. </a:t>
            </a:r>
          </a:p>
          <a:p>
            <a:pPr marL="177800" indent="-177800" algn="just" defTabSz="1778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 C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plants, Malic acid releases CO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in the BS cells, this CO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is used to carry out C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cycle. So here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RuBisCO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functions as carboxylase rather than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oxygenase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77800" indent="-177800" algn="just" defTabSz="1778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the product of 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plants is more than 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plants. </a:t>
            </a:r>
          </a:p>
          <a:p>
            <a:pPr marL="177800" indent="-177800" algn="just" defTabSz="1778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plants are more tolerant to high temperatures.  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395113"/>
            <a:ext cx="29718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B218-FD11-4A99-A58B-DE09A376420D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36743"/>
            <a:ext cx="8915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 affecting photosynthesis:</a:t>
            </a:r>
          </a:p>
          <a:p>
            <a:pPr marL="109538" indent="-109538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Photosynthesis is influenced by many internal &amp; external factors.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Internal factors: 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Number, size, age &amp; orientation of leaves, mesophyll cells, Chloroplasts, Internal CO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&amp; amount of chlorophyll.</a:t>
            </a:r>
          </a:p>
          <a:p>
            <a:pPr algn="just"/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Law 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of limiting factors: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It was proposed by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F.F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Blackman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(1905)</a:t>
            </a:r>
          </a:p>
          <a:p>
            <a:pPr algn="just"/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“If any process (metabolism) is conditioned by many separate factors, the rate of that process is limited by the factor present in 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relative minimum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value”.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External factors: </a:t>
            </a:r>
          </a:p>
          <a:p>
            <a:pPr marL="804863" indent="-354013" algn="just"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Sunlight</a:t>
            </a:r>
          </a:p>
          <a:p>
            <a:pPr marL="804863" indent="-354013" algn="just">
              <a:buAutoNum type="arabicPeriod"/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emp</a:t>
            </a:r>
          </a:p>
          <a:p>
            <a:pPr marL="804863" indent="-354013" algn="just"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04863" indent="-354013" algn="just">
              <a:buAutoNum type="arabicPeriod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Water.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418502"/>
            <a:ext cx="3456384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ACB1-798C-46AA-9BF7-F3F1DF9A4185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327055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322" y="228600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4.10.1 Light: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There is a linear relationship between light &amp; photosynthesis.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rate of photosynthesis occurs at noon time.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rate of Photosynthesis is more in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light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followed by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&amp; least in green light. 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Beyond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certain point of light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intensity,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there is no increase of rate of photosynthesis, even break down of chlorophyll takes place.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saturation occurs at 10 % of the full sunlight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15816" y="6346670"/>
            <a:ext cx="3962400" cy="457200"/>
          </a:xfrm>
        </p:spPr>
        <p:txBody>
          <a:bodyPr/>
          <a:lstStyle/>
          <a:p>
            <a:pPr algn="ctr"/>
            <a:r>
              <a:rPr lang="en-US" dirty="0" err="1" smtClean="0"/>
              <a:t>Dr.Ezra</a:t>
            </a:r>
            <a:r>
              <a:rPr lang="en-US" dirty="0" smtClean="0"/>
              <a:t> </a:t>
            </a:r>
            <a:r>
              <a:rPr lang="en-US" dirty="0" err="1" smtClean="0"/>
              <a:t>V.Sekhar.A.C.College</a:t>
            </a:r>
            <a:r>
              <a:rPr lang="en-US" dirty="0" smtClean="0"/>
              <a:t>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91250"/>
            <a:ext cx="876300" cy="476250"/>
          </a:xfrm>
        </p:spPr>
        <p:txBody>
          <a:bodyPr/>
          <a:lstStyle/>
          <a:p>
            <a:pPr algn="ctr"/>
            <a:fld id="{2CD843E9-DB90-4F1B-B5BD-5EFB9E064758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1026" name="Picture 2" descr="Study the given graph showing the effect of light intensity on the rate of  photosynthesis. Which of the following statement regarding this is correct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6" r="12661" b="5466"/>
          <a:stretch/>
        </p:blipFill>
        <p:spPr bwMode="auto">
          <a:xfrm>
            <a:off x="228600" y="228600"/>
            <a:ext cx="8763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700" y="6400800"/>
            <a:ext cx="32004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57949"/>
            <a:ext cx="914400" cy="365125"/>
          </a:xfrm>
        </p:spPr>
        <p:txBody>
          <a:bodyPr/>
          <a:lstStyle/>
          <a:p>
            <a:fld id="{530DD8DB-4048-429A-A455-2E522B07AF18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52400"/>
            <a:ext cx="899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4.10.2. CO</a:t>
            </a:r>
            <a:r>
              <a:rPr lang="en-US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Atmosphere consists of 0.03 - 0.04 % of CO</a:t>
            </a:r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 of CO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conc.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0.05 % causes increase of photosynthesis. Beyond this it has no impact.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C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plants respond differently to CO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At  high light intensity both 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plants  increase the rate of photosynthesis.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plants show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aturation at about 360 µ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IN" sz="28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while 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plants show at 450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IN" sz="28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So CO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the limiting factor.</a:t>
            </a:r>
            <a:r>
              <a:rPr lang="en-IN" sz="2800" dirty="0" smtClean="0"/>
              <a:t>(</a:t>
            </a:r>
            <a:r>
              <a:rPr lang="en-IN" sz="2000" dirty="0" smtClean="0"/>
              <a:t>A </a:t>
            </a:r>
            <a:r>
              <a:rPr lang="en-IN" sz="2000" dirty="0"/>
              <a:t>microliter is </a:t>
            </a:r>
            <a:r>
              <a:rPr lang="en-IN" sz="2000" dirty="0" smtClean="0"/>
              <a:t>equal </a:t>
            </a:r>
            <a:r>
              <a:rPr lang="en-IN" sz="2000" dirty="0"/>
              <a:t>to </a:t>
            </a:r>
            <a:r>
              <a:rPr lang="en-IN" sz="2000" b="1" dirty="0" smtClean="0"/>
              <a:t>1</a:t>
            </a:r>
            <a:r>
              <a:rPr lang="en-IN" sz="2000" dirty="0" smtClean="0"/>
              <a:t>/10,00,000th of </a:t>
            </a:r>
            <a:r>
              <a:rPr lang="en-IN" sz="2000" dirty="0"/>
              <a:t>a </a:t>
            </a:r>
            <a:r>
              <a:rPr lang="en-IN" sz="2000" dirty="0" err="1"/>
              <a:t>liter</a:t>
            </a:r>
            <a:r>
              <a:rPr lang="en-IN" sz="2000" dirty="0"/>
              <a:t> (</a:t>
            </a:r>
            <a:r>
              <a:rPr lang="en-IN" sz="2000" b="1" dirty="0" smtClean="0"/>
              <a:t>one</a:t>
            </a:r>
            <a:r>
              <a:rPr lang="en-IN" sz="2000" dirty="0" smtClean="0"/>
              <a:t>-millionth/10 lakhs)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plants respond to higher CO</a:t>
            </a:r>
            <a:r>
              <a:rPr lang="en-US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&amp; show increase of rate of photosynthesis in green house crops like tomatoes &amp; bell pepper. So these plants can be grown in high CO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atmospheres.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97989"/>
            <a:ext cx="39624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</p:spPr>
        <p:txBody>
          <a:bodyPr/>
          <a:lstStyle/>
          <a:p>
            <a:fld id="{74E0BAEE-9056-4FE3-B87B-D15EEE145A98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763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4.10.3. Temperature: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Dark reactions are more enzymatic, so they are temp. controlled.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 high temp the photosynthetic rate is more in 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plants than the 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plants.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Tropical plants show high temp optimum than the temperate plants.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4.10.4 Water: 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Water shows indirect effect on photosynthesis.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Water stress causes the stomata to close, so that CO2 is not available.</a:t>
            </a:r>
          </a:p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stress also cause the leaves to wilt, so that surface area of the leaf is reduced &amp; metabolism is also reduced.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384878"/>
            <a:ext cx="3429000" cy="457200"/>
          </a:xfrm>
        </p:spPr>
        <p:txBody>
          <a:bodyPr/>
          <a:lstStyle/>
          <a:p>
            <a:pPr algn="ctr"/>
            <a:r>
              <a:rPr lang="en-US" smtClean="0"/>
              <a:t>Dr.Ezra V.Sekhar.A.C.College,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4908-B256-4908-8125-452C3B302BBB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89090" name="Picture 2" descr="http://farm9.staticflickr.com/8085/8429305098_38a713e85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B8F39903-5B19-4158-AB1D-250BFAA7DCD7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094A-6780-460E-9791-D3A0E500E2A3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0262" y="217654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FF00"/>
                </a:solidFill>
                <a:latin typeface="Elephant" panose="02020904090505020303" pitchFamily="18" charset="0"/>
              </a:rPr>
              <a:t>Wish you </a:t>
            </a:r>
            <a:r>
              <a:rPr lang="en-US" sz="3600" dirty="0" smtClean="0">
                <a:solidFill>
                  <a:srgbClr val="00FF00"/>
                </a:solidFill>
                <a:latin typeface="Elephant" panose="02020904090505020303" pitchFamily="18" charset="0"/>
              </a:rPr>
              <a:t>all the best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364" y="1063417"/>
            <a:ext cx="3853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Elephant" panose="02020904090505020303" pitchFamily="18" charset="0"/>
              </a:rPr>
              <a:t>Thank You</a:t>
            </a:r>
          </a:p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pPr algn="ctr"/>
            <a:fld id="{3C02B5A3-98F7-486C-A708-69D77E1301B1}" type="datetime5">
              <a:rPr lang="en-US" smtClean="0"/>
              <a:t>26-Jul-24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 algn="ctr"/>
            <a:fld id="{69BE094A-6780-460E-9791-D3A0E500E2A3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4098" name="Picture 2" descr="The aim behind Moll's half - leaf experiment w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609600" y="762000"/>
            <a:ext cx="8153400" cy="563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52400"/>
            <a:ext cx="415107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914400" lvl="1" indent="-914400" algn="just"/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Mohl’s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half leaf </a:t>
            </a:r>
            <a:r>
              <a:rPr lang="en-US" sz="2400" b="1" dirty="0" smtClean="0">
                <a:solidFill>
                  <a:srgbClr val="FF0000"/>
                </a:solidFill>
              </a:rPr>
              <a:t>experiment: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en-US" sz="2400" b="1" dirty="0"/>
              <a:t>Early Experiments</a:t>
            </a:r>
            <a:r>
              <a:rPr lang="en-US" sz="2400" b="1" dirty="0" smtClean="0"/>
              <a:t>: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marL="231775" indent="-231775" algn="just">
              <a:buAutoNum type="arabicPeriod"/>
            </a:pPr>
            <a:r>
              <a:rPr lang="en-US" sz="2400" b="1" dirty="0" smtClean="0">
                <a:solidFill>
                  <a:srgbClr val="FF0066"/>
                </a:solidFill>
              </a:rPr>
              <a:t>Joseph Priestly:(1770)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477000"/>
            <a:ext cx="914400" cy="228600"/>
          </a:xfrm>
        </p:spPr>
        <p:txBody>
          <a:bodyPr/>
          <a:lstStyle/>
          <a:p>
            <a:fld id="{1F228811-9404-4769-B8FE-BAD57D35AC1C}" type="datetime5">
              <a:rPr lang="en-US" smtClean="0"/>
              <a:t>26-Jul-24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38400" y="6400800"/>
            <a:ext cx="457200" cy="457200"/>
          </a:xfrm>
        </p:spPr>
        <p:txBody>
          <a:bodyPr/>
          <a:lstStyle/>
          <a:p>
            <a:fld id="{69BE094A-6780-460E-9791-D3A0E500E2A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2" descr="http://www.uuworld.org/sites/live-new.uuworld.org/files/mystery-matter-joseph-priestle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620000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58135"/>
            <a:ext cx="8915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177800" algn="just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Discovered </a:t>
            </a:r>
            <a:r>
              <a:rPr lang="en-US" sz="2000" b="1" dirty="0">
                <a:solidFill>
                  <a:srgbClr val="FF0000"/>
                </a:solidFill>
              </a:rPr>
              <a:t>O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00B050"/>
                </a:solidFill>
              </a:rPr>
              <a:t>Candle - bell jar, mouse - Mint plant </a:t>
            </a:r>
            <a:r>
              <a:rPr lang="en-US" sz="2000" b="1" dirty="0" err="1" smtClean="0">
                <a:solidFill>
                  <a:srgbClr val="00B050"/>
                </a:solidFill>
              </a:rPr>
              <a:t>expts</a:t>
            </a:r>
            <a:r>
              <a:rPr lang="en-US" sz="2000" b="1" dirty="0" smtClean="0">
                <a:solidFill>
                  <a:srgbClr val="00B050"/>
                </a:solidFill>
              </a:rPr>
              <a:t>.</a:t>
            </a:r>
          </a:p>
          <a:p>
            <a:pPr marL="273050" indent="-177800" algn="just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sz="2000" b="1" dirty="0" smtClean="0">
                <a:solidFill>
                  <a:srgbClr val="00B0F0"/>
                </a:solidFill>
              </a:rPr>
              <a:t>He </a:t>
            </a:r>
            <a:r>
              <a:rPr lang="en-US" sz="2000" b="1" dirty="0">
                <a:solidFill>
                  <a:srgbClr val="00B0F0"/>
                </a:solidFill>
              </a:rPr>
              <a:t>said that plants restore the air which </a:t>
            </a:r>
            <a:r>
              <a:rPr lang="en-US" sz="2000" b="1" dirty="0" smtClean="0">
                <a:solidFill>
                  <a:srgbClr val="00B0F0"/>
                </a:solidFill>
              </a:rPr>
              <a:t>is removed </a:t>
            </a:r>
            <a:r>
              <a:rPr lang="en-US" sz="2000" b="1" dirty="0">
                <a:solidFill>
                  <a:srgbClr val="00B0F0"/>
                </a:solidFill>
              </a:rPr>
              <a:t>by breathing animals and </a:t>
            </a:r>
            <a:r>
              <a:rPr lang="en-US" sz="2000" b="1" dirty="0" smtClean="0">
                <a:solidFill>
                  <a:srgbClr val="00B0F0"/>
                </a:solidFill>
              </a:rPr>
              <a:t>burning </a:t>
            </a:r>
            <a:r>
              <a:rPr lang="en-US" sz="2000" b="1" dirty="0">
                <a:solidFill>
                  <a:srgbClr val="00B0F0"/>
                </a:solidFill>
              </a:rPr>
              <a:t>candle</a:t>
            </a:r>
            <a:r>
              <a:rPr lang="en-US" sz="2000" b="1" dirty="0" smtClean="0">
                <a:solidFill>
                  <a:srgbClr val="00B0F0"/>
                </a:solidFill>
              </a:rPr>
              <a:t>.</a:t>
            </a:r>
            <a:endParaRPr lang="en-IN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Dr.Ezra V.Sekhar.A.C.College, 2023-24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4474</Words>
  <Application>Microsoft Office PowerPoint</Application>
  <PresentationFormat>On-screen Show (4:3)</PresentationFormat>
  <Paragraphs>738</Paragraphs>
  <Slides>78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Arial</vt:lpstr>
      <vt:lpstr>Berlin Sans FB Demi</vt:lpstr>
      <vt:lpstr>Calibri</vt:lpstr>
      <vt:lpstr>Century Gothic</vt:lpstr>
      <vt:lpstr>Elephant</vt:lpstr>
      <vt:lpstr>Franklin Gothic Book</vt:lpstr>
      <vt:lpstr>Perpetua</vt:lpstr>
      <vt:lpstr>Times New Roman</vt:lpstr>
      <vt:lpstr>Wingdings</vt:lpstr>
      <vt:lpstr>Wingdings 2</vt:lpstr>
      <vt:lpstr>Wingdings 3</vt:lpstr>
      <vt:lpstr>Ion Boardroom</vt:lpstr>
      <vt:lpstr>Equity</vt:lpstr>
      <vt:lpstr> Chapter: 4 PHOTOSYNTHESIS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user</dc:creator>
  <cp:lastModifiedBy>toshiba</cp:lastModifiedBy>
  <cp:revision>324</cp:revision>
  <dcterms:created xsi:type="dcterms:W3CDTF">2015-08-20T01:22:03Z</dcterms:created>
  <dcterms:modified xsi:type="dcterms:W3CDTF">2024-07-26T06:58:55Z</dcterms:modified>
</cp:coreProperties>
</file>